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246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10/5/2011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EDUCATIONAL SYSTEM IN ROMANIA</a:t>
            </a:r>
            <a:r>
              <a:rPr lang="ro-RO" dirty="0" smtClean="0"/>
              <a:t/>
            </a:r>
            <a:br>
              <a:rPr lang="ro-RO" dirty="0" smtClean="0"/>
            </a:br>
            <a:endParaRPr lang="ro-RO" dirty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o-R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85800" y="1068488"/>
            <a:ext cx="789190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914400" algn="l"/>
              </a:tabLst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Romanian Education al System’s Description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The Romanian educational structure consists in a vertical system of schooling. Five main components represent the fundamental pillars of this system: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Pre-school education,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Compulsory education,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Upper secondary education,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Vocational education and training, </a:t>
            </a:r>
            <a:endParaRPr kumimoji="0" lang="ro-R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9144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Helvetica"/>
              </a:rPr>
              <a:t>Tertiary education.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n-US" sz="3600" b="1" dirty="0" smtClean="0"/>
              <a:t>1. Pre-school education (kindergarten) </a:t>
            </a:r>
            <a:endParaRPr lang="ro-RO" sz="3600" dirty="0" smtClean="0"/>
          </a:p>
          <a:p>
            <a:pPr algn="just">
              <a:buNone/>
            </a:pPr>
            <a:r>
              <a:rPr lang="en-US" sz="3600" dirty="0" smtClean="0"/>
              <a:t>Pre-school education is not yet part of the compulsory cycle being designed for children who are 3 to 7 years old. </a:t>
            </a:r>
            <a:endParaRPr lang="ro-RO" sz="3600" dirty="0" smtClean="0"/>
          </a:p>
          <a:p>
            <a:pPr algn="just">
              <a:buNone/>
            </a:pPr>
            <a:r>
              <a:rPr lang="en-US" sz="3600" b="1" dirty="0" smtClean="0"/>
              <a:t>2. Compulsory education - Primary education - Middle school - Lower secondary education </a:t>
            </a:r>
            <a:endParaRPr lang="ro-RO" sz="3600" dirty="0" smtClean="0"/>
          </a:p>
          <a:p>
            <a:pPr algn="just">
              <a:buNone/>
            </a:pPr>
            <a:r>
              <a:rPr lang="en-US" sz="3600" dirty="0" smtClean="0"/>
              <a:t>The compulsory cycle of education consists of four years of primary, four years of middle school and two years of lower secondary education .  All Romanian pupils normally will begin primary education at the age of 7 but may be admitted at the age of 6 if they are “at an appropriate stage of mental and physical development”; and have completed the final pre-school year. Pupils may leave school at the age of 16. </a:t>
            </a:r>
            <a:endParaRPr lang="ro-RO" sz="3600" dirty="0" smtClean="0"/>
          </a:p>
          <a:p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248400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US" b="1" dirty="0" smtClean="0"/>
              <a:t>3. Non compulsory education ( Upper secondary education) - High school - Vocational education: Vocational schools Apprentice schools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The structure of high school is: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A) theoretical orientation: </a:t>
            </a:r>
            <a:endParaRPr lang="ro-RO" dirty="0" smtClean="0"/>
          </a:p>
          <a:p>
            <a:r>
              <a:rPr lang="en-US" dirty="0" smtClean="0"/>
              <a:t>- Sciences profile, specialization: math – informatics and natural sciences </a:t>
            </a:r>
            <a:endParaRPr lang="ro-RO" dirty="0" smtClean="0"/>
          </a:p>
          <a:p>
            <a:r>
              <a:rPr lang="en-US" dirty="0" smtClean="0"/>
              <a:t>- Humanities profile, specializations: philology and social sciences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B) technological orientation: </a:t>
            </a:r>
            <a:endParaRPr lang="ro-RO" dirty="0" smtClean="0"/>
          </a:p>
          <a:p>
            <a:r>
              <a:rPr lang="en-US" dirty="0" smtClean="0"/>
              <a:t>-Technical profile </a:t>
            </a:r>
            <a:endParaRPr lang="ro-RO" dirty="0" smtClean="0"/>
          </a:p>
          <a:p>
            <a:r>
              <a:rPr lang="en-US" dirty="0" smtClean="0"/>
              <a:t>-Services profile </a:t>
            </a:r>
            <a:endParaRPr lang="ro-RO" dirty="0" smtClean="0"/>
          </a:p>
          <a:p>
            <a:r>
              <a:rPr lang="en-US" dirty="0" smtClean="0"/>
              <a:t>-Exploitation of natural resources and environment protection profile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C) aptitude based orientation: </a:t>
            </a:r>
            <a:endParaRPr lang="ro-RO" dirty="0" smtClean="0"/>
          </a:p>
          <a:p>
            <a:r>
              <a:rPr lang="en-US" dirty="0" smtClean="0"/>
              <a:t>- Sports profile </a:t>
            </a:r>
            <a:endParaRPr lang="ro-RO" dirty="0" smtClean="0"/>
          </a:p>
          <a:p>
            <a:r>
              <a:rPr lang="en-US" dirty="0" smtClean="0"/>
              <a:t>-Military profile </a:t>
            </a:r>
            <a:endParaRPr lang="ro-RO" dirty="0" smtClean="0"/>
          </a:p>
          <a:p>
            <a:r>
              <a:rPr lang="en-US" dirty="0" smtClean="0"/>
              <a:t>-Theological profile </a:t>
            </a:r>
            <a:endParaRPr lang="ro-RO" dirty="0" smtClean="0"/>
          </a:p>
          <a:p>
            <a:r>
              <a:rPr lang="en-US" dirty="0" smtClean="0"/>
              <a:t>-Artistic profile </a:t>
            </a:r>
            <a:endParaRPr lang="ro-RO" dirty="0" smtClean="0"/>
          </a:p>
          <a:p>
            <a:r>
              <a:rPr lang="en-US" dirty="0" smtClean="0"/>
              <a:t>- Pedagogical profile </a:t>
            </a:r>
            <a:endParaRPr lang="ro-RO" dirty="0" smtClean="0"/>
          </a:p>
          <a:p>
            <a:pPr>
              <a:buNone/>
            </a:pPr>
            <a:r>
              <a:rPr lang="ro-RO" dirty="0" smtClean="0"/>
              <a:t>         </a:t>
            </a:r>
            <a:r>
              <a:rPr lang="en-US" dirty="0" smtClean="0"/>
              <a:t>Almost </a:t>
            </a:r>
            <a:r>
              <a:rPr lang="en-US" dirty="0" smtClean="0"/>
              <a:t>1300 institutions are public (financially sustained by the state), but an increasing number of private schools have emerged in recent years. </a:t>
            </a:r>
            <a:endParaRPr lang="ro-RO" dirty="0" smtClean="0"/>
          </a:p>
          <a:p>
            <a:pPr>
              <a:buNone/>
            </a:pPr>
            <a:r>
              <a:rPr lang="ro-RO" dirty="0" smtClean="0"/>
              <a:t>        </a:t>
            </a:r>
            <a:r>
              <a:rPr lang="en-US" dirty="0" smtClean="0"/>
              <a:t>Public </a:t>
            </a:r>
            <a:r>
              <a:rPr lang="en-US" dirty="0" smtClean="0"/>
              <a:t>upper secondary education is free. Textbooks are offered free of charge to the pupils from economically disadvantaged families. </a:t>
            </a:r>
            <a:endParaRPr lang="ro-RO" dirty="0" smtClean="0"/>
          </a:p>
          <a:p>
            <a:pPr>
              <a:buNone/>
            </a:pPr>
            <a:r>
              <a:rPr lang="ro-RO" smtClean="0"/>
              <a:t>         </a:t>
            </a:r>
            <a:r>
              <a:rPr lang="en-US" smtClean="0"/>
              <a:t>High </a:t>
            </a:r>
            <a:r>
              <a:rPr lang="en-US" dirty="0" smtClean="0"/>
              <a:t>school education in Romania normally lasts for four years (from IX </a:t>
            </a:r>
            <a:r>
              <a:rPr lang="en-US" dirty="0" err="1" smtClean="0"/>
              <a:t>th</a:t>
            </a:r>
            <a:r>
              <a:rPr lang="en-US" dirty="0" smtClean="0"/>
              <a:t> grade to XII </a:t>
            </a:r>
            <a:r>
              <a:rPr lang="en-US" dirty="0" err="1" smtClean="0"/>
              <a:t>th</a:t>
            </a:r>
            <a:r>
              <a:rPr lang="en-US" dirty="0" smtClean="0"/>
              <a:t> grade) in day classes or five years in evening classes. Having graduated the XII </a:t>
            </a:r>
            <a:r>
              <a:rPr lang="en-US" dirty="0" err="1" smtClean="0"/>
              <a:t>th</a:t>
            </a:r>
            <a:r>
              <a:rPr lang="en-US" dirty="0" smtClean="0"/>
              <a:t> or the XIII </a:t>
            </a:r>
            <a:r>
              <a:rPr lang="en-US" dirty="0" err="1" smtClean="0"/>
              <a:t>th</a:t>
            </a:r>
            <a:r>
              <a:rPr lang="en-US" dirty="0" smtClean="0"/>
              <a:t>  grade, pupils have to pass the Bachelorette in order to apply for further education. </a:t>
            </a:r>
            <a:endParaRPr lang="ro-RO" dirty="0" smtClean="0"/>
          </a:p>
          <a:p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81000" y="60960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smtClean="0"/>
              <a:t>Higher education (college) </a:t>
            </a:r>
            <a:endParaRPr lang="ro-RO" dirty="0" smtClean="0"/>
          </a:p>
          <a:p>
            <a:r>
              <a:rPr lang="en-US" dirty="0" smtClean="0"/>
              <a:t>Higher education offers specialization in a certain field. After having accepted the Bologna system, most Universities in Romania propose three or four years of License studies. Admission is ensured by a competitive entrance examination and it is accessible for bachelorette diploma holders. </a:t>
            </a:r>
            <a:endParaRPr lang="ro-RO" dirty="0" smtClean="0"/>
          </a:p>
          <a:p>
            <a:r>
              <a:rPr lang="en-US" b="1" dirty="0" smtClean="0"/>
              <a:t>Post graduate studies</a:t>
            </a:r>
            <a:r>
              <a:rPr lang="en-US" dirty="0" smtClean="0"/>
              <a:t> (two years of Master studies and another three years of Doctoral studies) complete the Higher education. Higher education is mainly public but also private. </a:t>
            </a:r>
            <a:endParaRPr lang="ro-RO" dirty="0" smtClean="0"/>
          </a:p>
          <a:p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Responsibility and Administration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1. The Ministry of Education, Research, Youth and Sports </a:t>
            </a:r>
            <a:endParaRPr lang="ro-RO" dirty="0" smtClean="0"/>
          </a:p>
          <a:p>
            <a:pPr lvl="0"/>
            <a:r>
              <a:rPr lang="en-US" dirty="0" smtClean="0"/>
              <a:t>formulates and implements educational policies and strategies. </a:t>
            </a:r>
            <a:endParaRPr lang="ro-RO" dirty="0" smtClean="0"/>
          </a:p>
          <a:p>
            <a:pPr lvl="0"/>
            <a:r>
              <a:rPr lang="en-US" dirty="0" smtClean="0"/>
              <a:t>initiates Government decisions. </a:t>
            </a:r>
            <a:endParaRPr lang="ro-RO" dirty="0" smtClean="0"/>
          </a:p>
          <a:p>
            <a:pPr lvl="0"/>
            <a:r>
              <a:rPr lang="en-US" dirty="0" smtClean="0"/>
              <a:t>approves the curricula, the national assessment standards and the education units network. </a:t>
            </a:r>
            <a:endParaRPr lang="ro-RO" dirty="0" smtClean="0"/>
          </a:p>
          <a:p>
            <a:pPr lvl="0"/>
            <a:r>
              <a:rPr lang="en-US" dirty="0" smtClean="0"/>
              <a:t>is responsible for the distribution of the financial resources from the state budget to the school inspectorate.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2. The School Inspectorate  ( there is one in each of the 40 counties) </a:t>
            </a:r>
            <a:endParaRPr lang="ro-RO" dirty="0" smtClean="0"/>
          </a:p>
          <a:p>
            <a:r>
              <a:rPr lang="en-US" dirty="0" smtClean="0"/>
              <a:t>-distributes the financial resources to schools. </a:t>
            </a:r>
            <a:endParaRPr lang="ro-RO" dirty="0" smtClean="0"/>
          </a:p>
          <a:p>
            <a:r>
              <a:rPr lang="en-US" dirty="0" smtClean="0"/>
              <a:t>-appoints and revokes the headmasters. </a:t>
            </a:r>
            <a:endParaRPr lang="ro-RO" dirty="0" smtClean="0"/>
          </a:p>
          <a:p>
            <a:r>
              <a:rPr lang="en-US" dirty="0" smtClean="0"/>
              <a:t>-is responsible for the teaching staff policy and the approval of the trades and specializations that are to be taught. </a:t>
            </a:r>
            <a:endParaRPr lang="ro-RO" dirty="0" smtClean="0"/>
          </a:p>
          <a:p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04800" y="304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The School Unit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- is responsible for the organization and implementation of training programs and the way the financial resources are used. </a:t>
            </a:r>
            <a:endParaRPr lang="ro-RO" dirty="0" smtClean="0"/>
          </a:p>
          <a:p>
            <a:pPr>
              <a:buNone/>
            </a:pPr>
            <a:r>
              <a:rPr lang="en-US" dirty="0" smtClean="0"/>
              <a:t>- submits to the inspectorate the list of trades and specializations that are to be taught. </a:t>
            </a:r>
            <a:endParaRPr lang="ro-R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607</Words>
  <Application>Microsoft Office PowerPoint</Application>
  <PresentationFormat>Expunere pe ecran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7</vt:i4>
      </vt:variant>
    </vt:vector>
  </HeadingPairs>
  <TitlesOfParts>
    <vt:vector size="8" baseType="lpstr">
      <vt:lpstr>Office Theme</vt:lpstr>
      <vt:lpstr>THE EDUCATIONAL SYSTEM IN ROMANIA </vt:lpstr>
      <vt:lpstr>Diapozitivul 2</vt:lpstr>
      <vt:lpstr>Diapozitivul 3</vt:lpstr>
      <vt:lpstr>Diapozitivul 4</vt:lpstr>
      <vt:lpstr>Diapozitivul 5</vt:lpstr>
      <vt:lpstr>Diapozitivul 6</vt:lpstr>
      <vt:lpstr>Diapozitivul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EDUCATIONAL SYSTEM IN ROMANIA </dc:title>
  <dc:creator>Mihaela</dc:creator>
  <cp:lastModifiedBy>Mihaela</cp:lastModifiedBy>
  <cp:revision>8</cp:revision>
  <dcterms:created xsi:type="dcterms:W3CDTF">2006-08-16T00:00:00Z</dcterms:created>
  <dcterms:modified xsi:type="dcterms:W3CDTF">2011-10-05T11:11:02Z</dcterms:modified>
</cp:coreProperties>
</file>