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33" autoAdjust="0"/>
    <p:restoredTop sz="94660"/>
  </p:normalViewPr>
  <p:slideViewPr>
    <p:cSldViewPr>
      <p:cViewPr varScale="1">
        <p:scale>
          <a:sx n="69" d="100"/>
          <a:sy n="69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875AB-BB8D-48A5-A6B7-613A7F474686}" type="datetimeFigureOut">
              <a:rPr lang="en-GB" smtClean="0"/>
              <a:t>03/10/2011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D82B290-84BC-432A-983C-86835909227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875AB-BB8D-48A5-A6B7-613A7F474686}" type="datetimeFigureOut">
              <a:rPr lang="en-GB" smtClean="0"/>
              <a:t>03/10/2011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D82B290-84BC-432A-983C-86835909227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875AB-BB8D-48A5-A6B7-613A7F474686}" type="datetimeFigureOut">
              <a:rPr lang="en-GB" smtClean="0"/>
              <a:t>03/10/2011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D82B290-84BC-432A-983C-86835909227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31875AB-BB8D-48A5-A6B7-613A7F474686}" type="datetimeFigureOut">
              <a:rPr lang="en-GB" smtClean="0"/>
              <a:t>03/10/2011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84BC-432A-983C-86835909227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875AB-BB8D-48A5-A6B7-613A7F474686}" type="datetimeFigureOut">
              <a:rPr lang="en-GB" smtClean="0"/>
              <a:t>03/10/2011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D82B290-84BC-432A-983C-86835909227B}" type="slidenum">
              <a:rPr lang="en-GB" smtClean="0"/>
              <a:t>‹#›</a:t>
            </a:fld>
            <a:endParaRPr lang="en-GB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875AB-BB8D-48A5-A6B7-613A7F474686}" type="datetimeFigureOut">
              <a:rPr lang="en-GB" smtClean="0"/>
              <a:t>03/10/2011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D82B290-84BC-432A-983C-8683590922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875AB-BB8D-48A5-A6B7-613A7F474686}" type="datetimeFigureOut">
              <a:rPr lang="en-GB" smtClean="0"/>
              <a:t>03/10/2011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D82B290-84BC-432A-983C-8683590922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D82B290-84BC-432A-983C-86835909227B}" type="slidenum">
              <a:rPr lang="en-GB" smtClean="0"/>
              <a:t>‹#›</a:t>
            </a:fld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875AB-BB8D-48A5-A6B7-613A7F474686}" type="datetimeFigureOut">
              <a:rPr lang="en-GB" smtClean="0"/>
              <a:t>03/10/2011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D82B290-84BC-432A-983C-86835909227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31875AB-BB8D-48A5-A6B7-613A7F474686}" type="datetimeFigureOut">
              <a:rPr lang="en-GB" smtClean="0"/>
              <a:t>03/10/2011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875AB-BB8D-48A5-A6B7-613A7F474686}" type="datetimeFigureOut">
              <a:rPr lang="en-GB" smtClean="0"/>
              <a:t>03/10/2011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84BC-432A-983C-86835909227B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D82B290-84BC-432A-983C-86835909227B}" type="slidenum">
              <a:rPr lang="en-GB" smtClean="0"/>
              <a:t>‹#›</a:t>
            </a:fld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875AB-BB8D-48A5-A6B7-613A7F474686}" type="datetimeFigureOut">
              <a:rPr lang="en-GB" smtClean="0"/>
              <a:t>03/10/2011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31875AB-BB8D-48A5-A6B7-613A7F474686}" type="datetimeFigureOut">
              <a:rPr lang="en-GB" smtClean="0"/>
              <a:t>03/10/2011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D82B290-84BC-432A-983C-86835909227B}" type="slidenum">
              <a:rPr lang="en-GB" smtClean="0"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2996952"/>
            <a:ext cx="6512768" cy="3649960"/>
          </a:xfrm>
        </p:spPr>
        <p:txBody>
          <a:bodyPr>
            <a:normAutofit/>
          </a:bodyPr>
          <a:lstStyle/>
          <a:p>
            <a:r>
              <a:rPr lang="en-GB" sz="2400" b="0" cap="none" dirty="0" smtClean="0">
                <a:solidFill>
                  <a:schemeClr val="tx1"/>
                </a:solidFill>
              </a:rPr>
              <a:t>The Education System Is Different In England, Wales, Scotland And Northern Ireland.</a:t>
            </a:r>
          </a:p>
          <a:p>
            <a:endParaRPr lang="en-GB" sz="2400" b="0" cap="none" dirty="0" smtClean="0">
              <a:solidFill>
                <a:schemeClr val="tx1"/>
              </a:solidFill>
            </a:endParaRPr>
          </a:p>
          <a:p>
            <a:r>
              <a:rPr lang="en-GB" sz="2400" b="0" cap="none" dirty="0" smtClean="0">
                <a:solidFill>
                  <a:schemeClr val="tx1"/>
                </a:solidFill>
              </a:rPr>
              <a:t>We Will Focus On The English System.</a:t>
            </a:r>
            <a:endParaRPr lang="en-GB" sz="2400" b="0" cap="none" dirty="0">
              <a:solidFill>
                <a:schemeClr val="tx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699792" y="381000"/>
            <a:ext cx="6120680" cy="1752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British Education System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2" descr="D:\Shotton Hall\Web Resources\Curriculum Thumb\Math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2219325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95537" y="2929344"/>
          <a:ext cx="8352927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4309"/>
                <a:gridCol w="2784309"/>
                <a:gridCol w="2784309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Stage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Establishment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Age Range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Foundation</a:t>
                      </a:r>
                      <a:endParaRPr lang="en-GB" sz="16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Pre-School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3-5 years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KS1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Primary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5-7 years</a:t>
                      </a:r>
                      <a:endParaRPr lang="en-GB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KS2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Primary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7-11 years</a:t>
                      </a:r>
                      <a:endParaRPr lang="en-GB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KS3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Secondary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11-14</a:t>
                      </a:r>
                      <a:r>
                        <a:rPr lang="en-GB" sz="1600" baseline="0" dirty="0" smtClean="0"/>
                        <a:t> years</a:t>
                      </a:r>
                      <a:endParaRPr lang="en-GB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KS4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Secondary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14-16</a:t>
                      </a:r>
                      <a:r>
                        <a:rPr lang="en-GB" sz="1600" baseline="0" dirty="0" smtClean="0"/>
                        <a:t> years</a:t>
                      </a:r>
                      <a:endParaRPr lang="en-GB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KS5/Further Education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6</a:t>
                      </a:r>
                      <a:r>
                        <a:rPr lang="en-GB" sz="1600" baseline="30000" dirty="0" smtClean="0"/>
                        <a:t>th</a:t>
                      </a:r>
                      <a:r>
                        <a:rPr lang="en-GB" sz="1600" baseline="0" dirty="0" smtClean="0"/>
                        <a:t> Form/College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16-18 years</a:t>
                      </a:r>
                      <a:endParaRPr lang="en-GB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Higher</a:t>
                      </a:r>
                      <a:r>
                        <a:rPr lang="en-GB" sz="1600" baseline="0" dirty="0" smtClean="0"/>
                        <a:t> Education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University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18+</a:t>
                      </a:r>
                      <a:r>
                        <a:rPr lang="en-GB" sz="1600" baseline="0" dirty="0" smtClean="0"/>
                        <a:t> years</a:t>
                      </a:r>
                      <a:endParaRPr lang="en-GB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699792" y="381000"/>
            <a:ext cx="6120680" cy="1752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British Education System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Picture 2" descr="D:\Shotton Hall\Web Resources\Curriculum Thumb\Math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2219325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2708920"/>
            <a:ext cx="8496944" cy="3816424"/>
          </a:xfrm>
        </p:spPr>
        <p:txBody>
          <a:bodyPr>
            <a:normAutofit/>
          </a:bodyPr>
          <a:lstStyle/>
          <a:p>
            <a:pPr algn="l"/>
            <a:r>
              <a:rPr lang="en-GB" cap="none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Foundation stage</a:t>
            </a:r>
          </a:p>
          <a:p>
            <a:pPr algn="l"/>
            <a:r>
              <a:rPr lang="en-GB" cap="none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Age 3-4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Play based curriculum. 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3 hours per day provided by state however many children are educated full time at expense to parents for age 3-4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Provided in a range of settings including ‘nursery’ within a primary school or private day nursery.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Not compulsory</a:t>
            </a:r>
          </a:p>
          <a:p>
            <a:pPr algn="l"/>
            <a:r>
              <a:rPr lang="en-GB" cap="none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Age 4-5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Full time in 1</a:t>
            </a:r>
            <a:r>
              <a:rPr lang="en-GB" b="0" cap="none" baseline="30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st</a:t>
            </a:r>
            <a:r>
              <a:rPr lang="en-GB" b="0" cap="none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year of primary school known as ‘reception’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Still not compulsory but the majority of children start school aged 4 if not before</a:t>
            </a:r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2699792" y="381000"/>
            <a:ext cx="6120680" cy="1752600"/>
          </a:xfrm>
        </p:spPr>
        <p:txBody>
          <a:bodyPr anchor="ctr">
            <a:normAutofit/>
          </a:bodyPr>
          <a:lstStyle/>
          <a:p>
            <a:r>
              <a:rPr lang="en-GB" sz="3600" dirty="0" smtClean="0"/>
              <a:t>The British Education System</a:t>
            </a:r>
            <a:endParaRPr lang="en-GB" sz="3600" dirty="0"/>
          </a:p>
        </p:txBody>
      </p:sp>
      <p:pic>
        <p:nvPicPr>
          <p:cNvPr id="10" name="Picture 2" descr="D:\Shotton Hall\Web Resources\Curriculum Thumb\Math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2219325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2636912"/>
            <a:ext cx="8496944" cy="3001888"/>
          </a:xfrm>
        </p:spPr>
        <p:txBody>
          <a:bodyPr>
            <a:normAutofit/>
          </a:bodyPr>
          <a:lstStyle/>
          <a:p>
            <a:pPr algn="l"/>
            <a:r>
              <a:rPr lang="en-GB" cap="none" dirty="0" smtClean="0">
                <a:solidFill>
                  <a:schemeClr val="tx1"/>
                </a:solidFill>
              </a:rPr>
              <a:t>Key stage 1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This stage is compulsory- all children must start school by age 5 but most start aged 4.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Learning is more formal including daily literacy and numeracy hours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Literacy and numeracy are assessed at the end of key stage using standardised assessment tests (SATs)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Children are in classes of no more than 20 children and usually have one teacher for all subjects</a:t>
            </a:r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699792" y="381000"/>
            <a:ext cx="6120680" cy="1752600"/>
          </a:xfrm>
        </p:spPr>
        <p:txBody>
          <a:bodyPr anchor="ctr">
            <a:normAutofit/>
          </a:bodyPr>
          <a:lstStyle/>
          <a:p>
            <a:r>
              <a:rPr lang="en-GB" sz="3600" dirty="0" smtClean="0"/>
              <a:t>The British Education System</a:t>
            </a:r>
            <a:endParaRPr lang="en-GB" sz="3600" dirty="0"/>
          </a:p>
        </p:txBody>
      </p:sp>
      <p:pic>
        <p:nvPicPr>
          <p:cNvPr id="8" name="Picture 2" descr="D:\Shotton Hall\Web Resources\Curriculum Thumb\Math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2219325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2780928"/>
            <a:ext cx="7632848" cy="2929880"/>
          </a:xfrm>
        </p:spPr>
        <p:txBody>
          <a:bodyPr>
            <a:normAutofit/>
          </a:bodyPr>
          <a:lstStyle/>
          <a:p>
            <a:pPr algn="l"/>
            <a:r>
              <a:rPr lang="en-GB" cap="none" dirty="0" smtClean="0">
                <a:solidFill>
                  <a:schemeClr val="tx1"/>
                </a:solidFill>
              </a:rPr>
              <a:t>Key stage 2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Learning is more formal again still with daily literacy and numeracy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Children are taught in classes of no more than 30 and usually by one teacher for all subjects.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At the end of key stage 2 children may do SATs (but these are no longer compulsory) in English and mathematics</a:t>
            </a:r>
          </a:p>
          <a:p>
            <a:pPr algn="l"/>
            <a:endParaRPr lang="en-GB" b="0" cap="none" dirty="0" smtClean="0">
              <a:solidFill>
                <a:schemeClr val="tx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2699792" y="381000"/>
            <a:ext cx="6120680" cy="1752600"/>
          </a:xfrm>
        </p:spPr>
        <p:txBody>
          <a:bodyPr anchor="ctr">
            <a:normAutofit/>
          </a:bodyPr>
          <a:lstStyle/>
          <a:p>
            <a:r>
              <a:rPr lang="en-GB" sz="3600" dirty="0" smtClean="0"/>
              <a:t>The British Education System</a:t>
            </a:r>
            <a:endParaRPr lang="en-GB" sz="3600" dirty="0"/>
          </a:p>
        </p:txBody>
      </p:sp>
      <p:pic>
        <p:nvPicPr>
          <p:cNvPr id="7" name="Picture 2" descr="D:\Shotton Hall\Web Resources\Curriculum Thumb\Math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2219325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2780928"/>
            <a:ext cx="7776864" cy="2929880"/>
          </a:xfrm>
        </p:spPr>
        <p:txBody>
          <a:bodyPr>
            <a:normAutofit/>
          </a:bodyPr>
          <a:lstStyle/>
          <a:p>
            <a:pPr algn="l"/>
            <a:r>
              <a:rPr lang="en-GB" cap="none" dirty="0" smtClean="0">
                <a:solidFill>
                  <a:schemeClr val="tx1"/>
                </a:solidFill>
              </a:rPr>
              <a:t>Key stage 3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Children are taught in a secondary school where they have specialist teachers for each subject. 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At the end of key stage 3 children may do SATs (but these are no longer compulsory) in </a:t>
            </a:r>
            <a:r>
              <a:rPr lang="en-GB" b="0" cap="none" dirty="0" smtClean="0">
                <a:solidFill>
                  <a:schemeClr val="tx1"/>
                </a:solidFill>
              </a:rPr>
              <a:t>E</a:t>
            </a:r>
            <a:r>
              <a:rPr lang="en-GB" b="0" cap="none" dirty="0" smtClean="0">
                <a:solidFill>
                  <a:schemeClr val="tx1"/>
                </a:solidFill>
              </a:rPr>
              <a:t>nglish, mathematics and science</a:t>
            </a:r>
          </a:p>
          <a:p>
            <a:pPr algn="l">
              <a:buFont typeface="Arial" pitchFamily="34" charset="0"/>
              <a:buChar char="•"/>
            </a:pPr>
            <a:endParaRPr lang="en-GB" b="0" cap="none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endParaRPr lang="en-GB" b="0" cap="none" dirty="0" smtClean="0">
              <a:solidFill>
                <a:schemeClr val="tx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2699792" y="381000"/>
            <a:ext cx="6120680" cy="1752600"/>
          </a:xfrm>
        </p:spPr>
        <p:txBody>
          <a:bodyPr anchor="ctr">
            <a:normAutofit/>
          </a:bodyPr>
          <a:lstStyle/>
          <a:p>
            <a:r>
              <a:rPr lang="en-GB" sz="3600" dirty="0" smtClean="0"/>
              <a:t>The British Education System</a:t>
            </a:r>
            <a:endParaRPr lang="en-GB" sz="3600" dirty="0"/>
          </a:p>
        </p:txBody>
      </p:sp>
      <p:pic>
        <p:nvPicPr>
          <p:cNvPr id="7" name="Picture 2" descr="D:\Shotton Hall\Web Resources\Curriculum Thumb\Math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2219325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2780928"/>
            <a:ext cx="7920880" cy="2929880"/>
          </a:xfrm>
        </p:spPr>
        <p:txBody>
          <a:bodyPr>
            <a:normAutofit/>
          </a:bodyPr>
          <a:lstStyle/>
          <a:p>
            <a:pPr algn="l"/>
            <a:r>
              <a:rPr lang="en-GB" cap="none" dirty="0" smtClean="0">
                <a:solidFill>
                  <a:schemeClr val="tx1"/>
                </a:solidFill>
              </a:rPr>
              <a:t>Key stage 4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Children are still taught in a secondary school.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They take (general certificate of secondary education) GCSE exams in around 10 subjects which must include maths, </a:t>
            </a:r>
            <a:r>
              <a:rPr lang="en-GB" b="0" cap="none" dirty="0" smtClean="0">
                <a:solidFill>
                  <a:schemeClr val="tx1"/>
                </a:solidFill>
              </a:rPr>
              <a:t>E</a:t>
            </a:r>
            <a:r>
              <a:rPr lang="en-GB" b="0" cap="none" dirty="0" smtClean="0">
                <a:solidFill>
                  <a:schemeClr val="tx1"/>
                </a:solidFill>
              </a:rPr>
              <a:t>nglish and science.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At 16 compulsory education ends</a:t>
            </a: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2699792" y="381000"/>
            <a:ext cx="6120680" cy="1752600"/>
          </a:xfrm>
        </p:spPr>
        <p:txBody>
          <a:bodyPr anchor="ctr">
            <a:normAutofit/>
          </a:bodyPr>
          <a:lstStyle/>
          <a:p>
            <a:r>
              <a:rPr lang="en-GB" sz="3600" dirty="0" smtClean="0"/>
              <a:t>The British Education System</a:t>
            </a:r>
            <a:endParaRPr lang="en-GB" sz="3600" dirty="0"/>
          </a:p>
        </p:txBody>
      </p:sp>
      <p:pic>
        <p:nvPicPr>
          <p:cNvPr id="7" name="Picture 2" descr="D:\Shotton Hall\Web Resources\Curriculum Thumb\Math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2219325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2708920"/>
            <a:ext cx="8568952" cy="3744416"/>
          </a:xfrm>
        </p:spPr>
        <p:txBody>
          <a:bodyPr>
            <a:normAutofit/>
          </a:bodyPr>
          <a:lstStyle/>
          <a:p>
            <a:pPr algn="l"/>
            <a:r>
              <a:rPr lang="en-GB" cap="none" dirty="0" smtClean="0">
                <a:solidFill>
                  <a:schemeClr val="tx1"/>
                </a:solidFill>
              </a:rPr>
              <a:t>Key stage 5/ further education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Around 70% of students stay in education post 16.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Some take a-levels (an academic qualification in preparation for university)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Some study vocational subjects (BTEC) at college such as car mechanics, hair and beauty or plumbing.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</a:rPr>
              <a:t>Some do apprenticeships in the workplace </a:t>
            </a: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2699792" y="381000"/>
            <a:ext cx="6120680" cy="1752600"/>
          </a:xfrm>
        </p:spPr>
        <p:txBody>
          <a:bodyPr anchor="ctr">
            <a:normAutofit/>
          </a:bodyPr>
          <a:lstStyle/>
          <a:p>
            <a:r>
              <a:rPr lang="en-GB" sz="3600" dirty="0" smtClean="0"/>
              <a:t>The British Education System</a:t>
            </a:r>
            <a:endParaRPr lang="en-GB" sz="3600" dirty="0"/>
          </a:p>
        </p:txBody>
      </p:sp>
      <p:pic>
        <p:nvPicPr>
          <p:cNvPr id="7" name="Picture 2" descr="D:\Shotton Hall\Web Resources\Curriculum Thumb\Math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2219325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2636912"/>
            <a:ext cx="8640960" cy="3816424"/>
          </a:xfrm>
        </p:spPr>
        <p:txBody>
          <a:bodyPr>
            <a:normAutofit/>
          </a:bodyPr>
          <a:lstStyle/>
          <a:p>
            <a:pPr algn="l"/>
            <a:r>
              <a:rPr lang="en-GB" cap="none" dirty="0" smtClean="0">
                <a:solidFill>
                  <a:schemeClr val="tx1"/>
                </a:solidFill>
                <a:cs typeface="Calibri" pitchFamily="34" charset="0"/>
              </a:rPr>
              <a:t>University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  <a:cs typeface="Calibri" pitchFamily="34" charset="0"/>
              </a:rPr>
              <a:t>About 45% of all students go to university nationally however this is much higher in some areas and lower in others (i.e. Much lower in the north east of England)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  <a:cs typeface="Calibri" pitchFamily="34" charset="0"/>
              </a:rPr>
              <a:t>Fees are now £9000 per year (to be paid once earning above £20000)</a:t>
            </a:r>
          </a:p>
          <a:p>
            <a:pPr algn="l">
              <a:buFont typeface="Arial" pitchFamily="34" charset="0"/>
              <a:buChar char="•"/>
            </a:pPr>
            <a:r>
              <a:rPr lang="en-GB" b="0" cap="none" dirty="0" smtClean="0">
                <a:solidFill>
                  <a:schemeClr val="tx1"/>
                </a:solidFill>
                <a:cs typeface="Calibri" pitchFamily="34" charset="0"/>
              </a:rPr>
              <a:t>However many students go to university then find it hard to get a ‘graduate career’</a:t>
            </a:r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2699792" y="381000"/>
            <a:ext cx="6120680" cy="1752600"/>
          </a:xfrm>
        </p:spPr>
        <p:txBody>
          <a:bodyPr anchor="ctr">
            <a:normAutofit/>
          </a:bodyPr>
          <a:lstStyle/>
          <a:p>
            <a:r>
              <a:rPr lang="en-GB" sz="3600" dirty="0" smtClean="0"/>
              <a:t>The British Education System</a:t>
            </a:r>
            <a:endParaRPr lang="en-GB" sz="3600" dirty="0"/>
          </a:p>
        </p:txBody>
      </p:sp>
      <p:pic>
        <p:nvPicPr>
          <p:cNvPr id="7" name="Picture 2" descr="D:\Shotton Hall\Web Resources\Curriculum Thumb\Math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2219325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1628800"/>
            <a:ext cx="8640960" cy="5229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/>
              <a:t>The National Curriculum states the following subjects must be taught from KS1 to KS4 and specifies what should be taught.</a:t>
            </a:r>
          </a:p>
          <a:p>
            <a:pPr>
              <a:buNone/>
            </a:pPr>
            <a:endParaRPr lang="en-GB" sz="800" dirty="0"/>
          </a:p>
          <a:p>
            <a:pPr>
              <a:buNone/>
            </a:pPr>
            <a:r>
              <a:rPr lang="en-GB" sz="1600" b="1" dirty="0" smtClean="0"/>
              <a:t>The Core Subjects</a:t>
            </a:r>
          </a:p>
          <a:p>
            <a:r>
              <a:rPr lang="en-GB" sz="1600" dirty="0" smtClean="0"/>
              <a:t>Maths</a:t>
            </a:r>
          </a:p>
          <a:p>
            <a:r>
              <a:rPr lang="en-GB" sz="1600" dirty="0" smtClean="0"/>
              <a:t>English</a:t>
            </a:r>
          </a:p>
          <a:p>
            <a:r>
              <a:rPr lang="en-GB" sz="1600" dirty="0" smtClean="0"/>
              <a:t>Science</a:t>
            </a:r>
          </a:p>
          <a:p>
            <a:endParaRPr lang="en-GB" sz="1600" dirty="0"/>
          </a:p>
          <a:p>
            <a:pPr>
              <a:buNone/>
            </a:pPr>
            <a:r>
              <a:rPr lang="en-GB" sz="1600" dirty="0" smtClean="0"/>
              <a:t>Religious Education is</a:t>
            </a:r>
          </a:p>
          <a:p>
            <a:pPr>
              <a:buNone/>
            </a:pPr>
            <a:r>
              <a:rPr lang="en-GB" sz="1600" dirty="0" smtClean="0"/>
              <a:t>also compulsory  </a:t>
            </a:r>
            <a:endParaRPr lang="en-GB" sz="1600" dirty="0"/>
          </a:p>
        </p:txBody>
      </p:sp>
      <p:sp>
        <p:nvSpPr>
          <p:cNvPr id="4" name="Rectangle 3"/>
          <p:cNvSpPr/>
          <p:nvPr/>
        </p:nvSpPr>
        <p:spPr>
          <a:xfrm>
            <a:off x="3779912" y="2420888"/>
            <a:ext cx="5148064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4000" lvl="0" indent="-342900"/>
            <a:r>
              <a:rPr lang="en-GB" sz="1600" b="1" dirty="0">
                <a:solidFill>
                  <a:prstClr val="black"/>
                </a:solidFill>
              </a:rPr>
              <a:t>The </a:t>
            </a:r>
            <a:r>
              <a:rPr lang="en-GB" sz="1600" b="1" dirty="0" smtClean="0">
                <a:solidFill>
                  <a:prstClr val="black"/>
                </a:solidFill>
              </a:rPr>
              <a:t>Foundation Subjects</a:t>
            </a:r>
            <a:endParaRPr lang="en-GB" sz="1600" b="1" dirty="0">
              <a:solidFill>
                <a:prstClr val="black"/>
              </a:solidFill>
            </a:endParaRPr>
          </a:p>
          <a:p>
            <a:pPr marL="324000" lvl="0" indent="-342900">
              <a:buFont typeface="Arial" pitchFamily="34" charset="0"/>
              <a:buChar char="•"/>
            </a:pPr>
            <a:r>
              <a:rPr lang="en-GB" sz="1600" dirty="0" smtClean="0">
                <a:solidFill>
                  <a:prstClr val="black"/>
                </a:solidFill>
              </a:rPr>
              <a:t>History</a:t>
            </a:r>
          </a:p>
          <a:p>
            <a:pPr marL="324000" lvl="0" indent="-342900">
              <a:buFont typeface="Arial" pitchFamily="34" charset="0"/>
              <a:buChar char="•"/>
            </a:pPr>
            <a:r>
              <a:rPr lang="en-GB" sz="1600" dirty="0" smtClean="0">
                <a:solidFill>
                  <a:prstClr val="black"/>
                </a:solidFill>
              </a:rPr>
              <a:t>Geography</a:t>
            </a:r>
          </a:p>
          <a:p>
            <a:pPr marL="324000" lvl="0" indent="-342900">
              <a:buFont typeface="Arial" pitchFamily="34" charset="0"/>
              <a:buChar char="•"/>
            </a:pPr>
            <a:r>
              <a:rPr lang="en-GB" sz="1600" dirty="0" smtClean="0">
                <a:solidFill>
                  <a:prstClr val="black"/>
                </a:solidFill>
              </a:rPr>
              <a:t>Design Technology</a:t>
            </a:r>
          </a:p>
          <a:p>
            <a:pPr marL="324000" lvl="0" indent="-342900">
              <a:buFont typeface="Arial" pitchFamily="34" charset="0"/>
              <a:buChar char="•"/>
            </a:pPr>
            <a:r>
              <a:rPr lang="en-GB" sz="1600" dirty="0" smtClean="0">
                <a:solidFill>
                  <a:prstClr val="black"/>
                </a:solidFill>
              </a:rPr>
              <a:t>Modern Foreign Languages</a:t>
            </a:r>
          </a:p>
          <a:p>
            <a:pPr marL="324000" lvl="0" indent="-342900">
              <a:buFont typeface="Arial" pitchFamily="34" charset="0"/>
              <a:buChar char="•"/>
            </a:pPr>
            <a:r>
              <a:rPr lang="en-GB" sz="1600" dirty="0" smtClean="0">
                <a:solidFill>
                  <a:prstClr val="black"/>
                </a:solidFill>
              </a:rPr>
              <a:t>Physical Education</a:t>
            </a:r>
          </a:p>
          <a:p>
            <a:pPr marL="324000" lvl="0" indent="-342900">
              <a:buFont typeface="Arial" pitchFamily="34" charset="0"/>
              <a:buChar char="•"/>
            </a:pPr>
            <a:r>
              <a:rPr lang="en-GB" sz="1600" dirty="0" smtClean="0">
                <a:solidFill>
                  <a:prstClr val="black"/>
                </a:solidFill>
              </a:rPr>
              <a:t>Music</a:t>
            </a:r>
          </a:p>
          <a:p>
            <a:pPr marL="324000" lvl="0" indent="-342900">
              <a:buFont typeface="Arial" pitchFamily="34" charset="0"/>
              <a:buChar char="•"/>
            </a:pPr>
            <a:r>
              <a:rPr lang="en-GB" sz="1600" dirty="0" smtClean="0">
                <a:solidFill>
                  <a:prstClr val="black"/>
                </a:solidFill>
              </a:rPr>
              <a:t>Drama</a:t>
            </a:r>
          </a:p>
          <a:p>
            <a:pPr marL="324000" lvl="0" indent="-342900">
              <a:buFont typeface="Arial" pitchFamily="34" charset="0"/>
              <a:buChar char="•"/>
            </a:pPr>
            <a:r>
              <a:rPr lang="en-GB" sz="1600" dirty="0" smtClean="0">
                <a:solidFill>
                  <a:prstClr val="black"/>
                </a:solidFill>
              </a:rPr>
              <a:t>Art</a:t>
            </a:r>
          </a:p>
          <a:p>
            <a:pPr marL="324000" lvl="0" indent="-342900">
              <a:buFont typeface="Arial" pitchFamily="34" charset="0"/>
              <a:buChar char="•"/>
            </a:pPr>
            <a:r>
              <a:rPr lang="en-GB" sz="1600" dirty="0" smtClean="0">
                <a:solidFill>
                  <a:prstClr val="black"/>
                </a:solidFill>
              </a:rPr>
              <a:t>Information </a:t>
            </a:r>
            <a:r>
              <a:rPr lang="en-GB" sz="1600" dirty="0">
                <a:solidFill>
                  <a:prstClr val="black"/>
                </a:solidFill>
              </a:rPr>
              <a:t>C</a:t>
            </a:r>
            <a:r>
              <a:rPr lang="en-GB" sz="1600" dirty="0" smtClean="0">
                <a:solidFill>
                  <a:prstClr val="black"/>
                </a:solidFill>
              </a:rPr>
              <a:t>ommunication </a:t>
            </a:r>
            <a:r>
              <a:rPr lang="en-GB" sz="1600" dirty="0">
                <a:solidFill>
                  <a:prstClr val="black"/>
                </a:solidFill>
              </a:rPr>
              <a:t>T</a:t>
            </a:r>
            <a:r>
              <a:rPr lang="en-GB" sz="1600" dirty="0" smtClean="0">
                <a:solidFill>
                  <a:prstClr val="black"/>
                </a:solidFill>
              </a:rPr>
              <a:t>echnology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19672" y="308992"/>
            <a:ext cx="7200800" cy="74374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British Education System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 descr="D:\Shotton Hall\Web Resources\Curriculum Thumb\Math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1037806" cy="8640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/>
          </a:bodyPr>
          <a:lstStyle/>
          <a:p>
            <a:r>
              <a:rPr lang="en-GB" sz="1800" dirty="0" smtClean="0"/>
              <a:t>Over 90% of students are educated in the state education system</a:t>
            </a:r>
          </a:p>
          <a:p>
            <a:r>
              <a:rPr lang="en-GB" sz="1800" dirty="0" smtClean="0"/>
              <a:t>7% of students are educated in private schools also known as independent or public schools. These usually follow a very similar curriculum to state schools. Fees range from around £7000 per year to £40000.</a:t>
            </a:r>
          </a:p>
          <a:p>
            <a:r>
              <a:rPr lang="en-GB" sz="1800" dirty="0" smtClean="0"/>
              <a:t>Students can also be ‘home schooled’ by parents or family members this is rare and accounts for about 3% of students. </a:t>
            </a:r>
          </a:p>
          <a:p>
            <a:r>
              <a:rPr lang="en-GB" sz="1800" dirty="0" smtClean="0"/>
              <a:t>Students with a disability or a special educational need are identified and usually educated within the usual state system </a:t>
            </a:r>
          </a:p>
          <a:p>
            <a:r>
              <a:rPr lang="en-GB" sz="1800" dirty="0" smtClean="0"/>
              <a:t>However schools do exist to cater for students with severe SEN or disabilities who cannot be educated in mainstream schools for any reason</a:t>
            </a:r>
            <a:r>
              <a:rPr lang="en-GB" sz="1800" dirty="0" smtClean="0"/>
              <a:t>.</a:t>
            </a:r>
          </a:p>
          <a:p>
            <a:endParaRPr lang="en-GB" sz="1800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619672" y="308992"/>
            <a:ext cx="7200800" cy="74374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British Education System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2" descr="D:\Shotton Hall\Web Resources\Curriculum Thumb\Math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1037806" cy="8640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101</TotalTime>
  <Words>685</Words>
  <Application>Microsoft Office PowerPoint</Application>
  <PresentationFormat>On-screen Show (4:3)</PresentationFormat>
  <Paragraphs>96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Civic</vt:lpstr>
      <vt:lpstr>Slide 1</vt:lpstr>
      <vt:lpstr>Slide 2</vt:lpstr>
      <vt:lpstr>The British Education System</vt:lpstr>
      <vt:lpstr>The British Education System</vt:lpstr>
      <vt:lpstr>The British Education System</vt:lpstr>
      <vt:lpstr>The British Education System</vt:lpstr>
      <vt:lpstr>The British Education System</vt:lpstr>
      <vt:lpstr>The British Education System</vt:lpstr>
      <vt:lpstr>The British Education System</vt:lpstr>
      <vt:lpstr>Slide 10</vt:lpstr>
      <vt:lpstr>Slide 11</vt:lpstr>
    </vt:vector>
  </TitlesOfParts>
  <Company>Shotton Hall Academy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British Education System</dc:title>
  <dc:creator>STRR02</dc:creator>
  <cp:lastModifiedBy>STRR02</cp:lastModifiedBy>
  <cp:revision>16</cp:revision>
  <dcterms:created xsi:type="dcterms:W3CDTF">2011-10-03T18:18:27Z</dcterms:created>
  <dcterms:modified xsi:type="dcterms:W3CDTF">2011-10-03T19:59:55Z</dcterms:modified>
</cp:coreProperties>
</file>