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7" r:id="rId2"/>
    <p:sldId id="256" r:id="rId3"/>
    <p:sldId id="259" r:id="rId4"/>
    <p:sldId id="261" r:id="rId5"/>
    <p:sldId id="260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alvenes vietturi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uma vietturi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701B0-EFC6-4FD8-B3A6-7EB58146EFFA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4" name="Slaida attēla vietturi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Piezīmju vietturi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v-LV" smtClean="0"/>
              <a:t>Noklikšķiniet, lai rediģētu šablona teksta stilus</a:t>
            </a:r>
          </a:p>
          <a:p>
            <a:pPr lvl="1"/>
            <a:r>
              <a:rPr lang="lv-LV" smtClean="0"/>
              <a:t>Otrais līmenis</a:t>
            </a:r>
          </a:p>
          <a:p>
            <a:pPr lvl="2"/>
            <a:r>
              <a:rPr lang="lv-LV" smtClean="0"/>
              <a:t>Trešais līmenis</a:t>
            </a:r>
          </a:p>
          <a:p>
            <a:pPr lvl="3"/>
            <a:r>
              <a:rPr lang="lv-LV" smtClean="0"/>
              <a:t>Ceturtais līmenis</a:t>
            </a:r>
          </a:p>
          <a:p>
            <a:pPr lvl="4"/>
            <a:r>
              <a:rPr lang="lv-LV" smtClean="0"/>
              <a:t>Piektais līmenis</a:t>
            </a:r>
            <a:endParaRPr lang="lv-LV"/>
          </a:p>
        </p:txBody>
      </p:sp>
      <p:sp>
        <p:nvSpPr>
          <p:cNvPr id="6" name="Kājenes vietturi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aida numura vietturi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84E31-FD20-4094-A0D9-F3B21CF9FA20}" type="slidenum">
              <a:rPr lang="lv-LV" smtClean="0"/>
              <a:pPr/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60C82E-BD87-4BDC-9901-7A4C3E594E0C}" type="datetimeFigureOut">
              <a:rPr lang="lv-LV" smtClean="0"/>
              <a:pPr/>
              <a:t>2011.09.30.</a:t>
            </a:fld>
            <a:endParaRPr lang="lv-LV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3119F45-D9BD-45D9-A0B8-C34EC1907752}" type="slidenum">
              <a:rPr lang="lv-LV" smtClean="0"/>
              <a:pPr/>
              <a:t>‹#›</a:t>
            </a:fld>
            <a:endParaRPr lang="lv-LV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ctrTitle"/>
          </p:nvPr>
        </p:nvSpPr>
        <p:spPr>
          <a:xfrm>
            <a:off x="533400" y="836712"/>
            <a:ext cx="7851648" cy="2232248"/>
          </a:xfrm>
        </p:spPr>
        <p:txBody>
          <a:bodyPr>
            <a:normAutofit/>
          </a:bodyPr>
          <a:lstStyle/>
          <a:p>
            <a:pPr algn="ctr"/>
            <a:r>
              <a:rPr lang="lv-LV" b="1" dirty="0" smtClean="0"/>
              <a:t>TEACHING MATH IN LATVIA</a:t>
            </a:r>
            <a:endParaRPr lang="lv-LV" b="1" dirty="0"/>
          </a:p>
        </p:txBody>
      </p:sp>
      <p:sp>
        <p:nvSpPr>
          <p:cNvPr id="3" name="Apakšvirsraksts 2"/>
          <p:cNvSpPr>
            <a:spLocks noGrp="1"/>
          </p:cNvSpPr>
          <p:nvPr>
            <p:ph type="subTitle" idx="1"/>
          </p:nvPr>
        </p:nvSpPr>
        <p:spPr>
          <a:xfrm>
            <a:off x="533400" y="3068960"/>
            <a:ext cx="7854696" cy="1008112"/>
          </a:xfrm>
        </p:spPr>
        <p:txBody>
          <a:bodyPr/>
          <a:lstStyle/>
          <a:p>
            <a:r>
              <a:rPr lang="lv-LV" dirty="0" smtClean="0"/>
              <a:t>Jelgava </a:t>
            </a:r>
            <a:r>
              <a:rPr lang="lv-LV" dirty="0" err="1" smtClean="0"/>
              <a:t>Secondary</a:t>
            </a:r>
            <a:r>
              <a:rPr lang="lv-LV" dirty="0" smtClean="0"/>
              <a:t> </a:t>
            </a:r>
            <a:r>
              <a:rPr lang="lv-LV" dirty="0" err="1" smtClean="0"/>
              <a:t>School</a:t>
            </a:r>
            <a:r>
              <a:rPr lang="lv-LV" dirty="0" smtClean="0"/>
              <a:t> No. 4  </a:t>
            </a:r>
            <a:r>
              <a:rPr lang="lv-LV" dirty="0" err="1" smtClean="0"/>
              <a:t>teachers</a:t>
            </a:r>
            <a:r>
              <a:rPr lang="lv-LV" dirty="0" smtClean="0"/>
              <a:t>’ </a:t>
            </a:r>
            <a:r>
              <a:rPr lang="lv-LV" dirty="0" err="1" smtClean="0"/>
              <a:t>point</a:t>
            </a:r>
            <a:r>
              <a:rPr lang="lv-LV" dirty="0" smtClean="0"/>
              <a:t> </a:t>
            </a:r>
            <a:r>
              <a:rPr lang="lv-LV" dirty="0" err="1" smtClean="0"/>
              <a:t>of</a:t>
            </a:r>
            <a:r>
              <a:rPr lang="lv-LV" dirty="0" smtClean="0"/>
              <a:t> </a:t>
            </a:r>
            <a:r>
              <a:rPr lang="lv-LV" dirty="0" err="1" smtClean="0"/>
              <a:t>view</a:t>
            </a:r>
            <a:endParaRPr lang="lv-LV" dirty="0"/>
          </a:p>
        </p:txBody>
      </p:sp>
      <p:pic>
        <p:nvPicPr>
          <p:cNvPr id="5122" name="Picture 2" descr="C:\Users\Neo\AppData\Local\Microsoft\Windows\Temporary Internet Files\Content.IE5\3G0EP8C0\MC9002862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653136"/>
            <a:ext cx="1817827" cy="12188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728191"/>
          </a:xfrm>
        </p:spPr>
        <p:txBody>
          <a:bodyPr>
            <a:normAutofit fontScale="90000"/>
          </a:bodyPr>
          <a:lstStyle/>
          <a:p>
            <a:r>
              <a:rPr lang="lv-LV" dirty="0" err="1" smtClean="0"/>
              <a:t>Main</a:t>
            </a:r>
            <a:r>
              <a:rPr lang="lv-LV" dirty="0" smtClean="0"/>
              <a:t> </a:t>
            </a:r>
            <a:r>
              <a:rPr lang="lv-LV" dirty="0" err="1" smtClean="0"/>
              <a:t>documents</a:t>
            </a:r>
            <a:r>
              <a:rPr lang="lv-LV" dirty="0" smtClean="0"/>
              <a:t> </a:t>
            </a:r>
            <a:r>
              <a:rPr lang="lv-LV" dirty="0" err="1" smtClean="0"/>
              <a:t>that</a:t>
            </a:r>
            <a:r>
              <a:rPr lang="lv-LV" dirty="0" smtClean="0"/>
              <a:t> </a:t>
            </a:r>
            <a:r>
              <a:rPr lang="lv-LV" dirty="0" err="1" smtClean="0"/>
              <a:t>control</a:t>
            </a:r>
            <a:r>
              <a:rPr lang="lv-LV" dirty="0" smtClean="0"/>
              <a:t> </a:t>
            </a:r>
            <a:r>
              <a:rPr lang="lv-LV" dirty="0" err="1" smtClean="0"/>
              <a:t>math</a:t>
            </a:r>
            <a:r>
              <a:rPr lang="lv-LV" dirty="0" smtClean="0"/>
              <a:t> </a:t>
            </a:r>
            <a:r>
              <a:rPr lang="lv-LV" dirty="0" err="1" smtClean="0"/>
              <a:t>teaching</a:t>
            </a:r>
            <a:r>
              <a:rPr lang="lv-LV" dirty="0" smtClean="0"/>
              <a:t> </a:t>
            </a:r>
            <a:r>
              <a:rPr lang="lv-LV" dirty="0" err="1" smtClean="0"/>
              <a:t>in</a:t>
            </a:r>
            <a:r>
              <a:rPr lang="lv-LV" dirty="0" smtClean="0"/>
              <a:t> </a:t>
            </a:r>
            <a:r>
              <a:rPr lang="lv-LV" dirty="0" err="1" smtClean="0"/>
              <a:t>Latvia</a:t>
            </a:r>
            <a:r>
              <a:rPr lang="lv-LV" dirty="0" smtClean="0"/>
              <a:t>:</a:t>
            </a:r>
            <a:br>
              <a:rPr lang="lv-LV" dirty="0" smtClean="0"/>
            </a:br>
            <a:endParaRPr lang="lv-LV" dirty="0"/>
          </a:p>
        </p:txBody>
      </p:sp>
      <p:sp>
        <p:nvSpPr>
          <p:cNvPr id="3" name="Apakšvirsraksts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2929880"/>
          </a:xfrm>
        </p:spPr>
        <p:txBody>
          <a:bodyPr/>
          <a:lstStyle/>
          <a:p>
            <a:pPr algn="l">
              <a:buFont typeface="Wingdings" pitchFamily="2" charset="2"/>
              <a:buChar char="v"/>
            </a:pPr>
            <a:r>
              <a:rPr lang="lv-LV" dirty="0" err="1" smtClean="0"/>
              <a:t>Latvia</a:t>
            </a:r>
            <a:r>
              <a:rPr lang="lv-LV" dirty="0" smtClean="0"/>
              <a:t> </a:t>
            </a:r>
            <a:r>
              <a:rPr lang="lv-LV" dirty="0" err="1" smtClean="0"/>
              <a:t>State</a:t>
            </a:r>
            <a:r>
              <a:rPr lang="lv-LV" dirty="0" smtClean="0"/>
              <a:t> </a:t>
            </a:r>
            <a:r>
              <a:rPr lang="lv-LV" dirty="0" err="1" smtClean="0"/>
              <a:t>Educational</a:t>
            </a:r>
            <a:r>
              <a:rPr lang="lv-LV" dirty="0" smtClean="0"/>
              <a:t> </a:t>
            </a:r>
            <a:r>
              <a:rPr lang="lv-LV" dirty="0" err="1" smtClean="0"/>
              <a:t>Law</a:t>
            </a:r>
            <a:r>
              <a:rPr lang="lv-LV" dirty="0" smtClean="0"/>
              <a:t>,</a:t>
            </a:r>
          </a:p>
          <a:p>
            <a:pPr algn="l">
              <a:buFont typeface="Wingdings" pitchFamily="2" charset="2"/>
              <a:buChar char="v"/>
            </a:pPr>
            <a:r>
              <a:rPr lang="lv-LV" dirty="0" err="1" smtClean="0"/>
              <a:t>State</a:t>
            </a:r>
            <a:r>
              <a:rPr lang="lv-LV" dirty="0" smtClean="0"/>
              <a:t> </a:t>
            </a:r>
            <a:r>
              <a:rPr lang="lv-LV" dirty="0" err="1" smtClean="0"/>
              <a:t>Standart</a:t>
            </a:r>
            <a:r>
              <a:rPr lang="lv-LV" dirty="0" smtClean="0"/>
              <a:t> </a:t>
            </a:r>
            <a:r>
              <a:rPr lang="lv-LV" dirty="0" err="1" smtClean="0"/>
              <a:t>of</a:t>
            </a:r>
            <a:r>
              <a:rPr lang="lv-LV" dirty="0" smtClean="0"/>
              <a:t> </a:t>
            </a:r>
            <a:r>
              <a:rPr lang="lv-LV" dirty="0" err="1" smtClean="0"/>
              <a:t>Basic</a:t>
            </a:r>
            <a:r>
              <a:rPr lang="lv-LV" dirty="0" smtClean="0"/>
              <a:t> </a:t>
            </a:r>
            <a:r>
              <a:rPr lang="lv-LV" dirty="0" err="1" smtClean="0"/>
              <a:t>Education</a:t>
            </a:r>
            <a:r>
              <a:rPr lang="lv-LV" dirty="0" smtClean="0"/>
              <a:t>,</a:t>
            </a:r>
          </a:p>
          <a:p>
            <a:pPr algn="l">
              <a:buFont typeface="Wingdings" pitchFamily="2" charset="2"/>
              <a:buChar char="v"/>
            </a:pPr>
            <a:r>
              <a:rPr lang="lv-LV" dirty="0" err="1" smtClean="0"/>
              <a:t>School</a:t>
            </a:r>
            <a:r>
              <a:rPr lang="lv-LV" dirty="0" smtClean="0"/>
              <a:t> </a:t>
            </a:r>
            <a:r>
              <a:rPr lang="lv-LV" dirty="0" err="1" smtClean="0"/>
              <a:t>Subject</a:t>
            </a:r>
            <a:r>
              <a:rPr lang="lv-LV" dirty="0" smtClean="0"/>
              <a:t> </a:t>
            </a:r>
            <a:r>
              <a:rPr lang="lv-LV" dirty="0" err="1" smtClean="0"/>
              <a:t>Curriculum</a:t>
            </a:r>
            <a:r>
              <a:rPr lang="lv-LV" dirty="0" smtClean="0"/>
              <a:t>.</a:t>
            </a:r>
            <a:endParaRPr lang="lv-LV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/>
              <a:t>Math teaching stag</a:t>
            </a:r>
            <a:r>
              <a:rPr lang="lv-LV" sz="4000" b="1" dirty="0" smtClean="0"/>
              <a:t>es </a:t>
            </a:r>
            <a:r>
              <a:rPr lang="lv-LV" b="1" dirty="0" smtClean="0"/>
              <a:t>:</a:t>
            </a:r>
            <a:endParaRPr lang="lv-LV" b="1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5">
              <a:buFont typeface="Wingdings" pitchFamily="2" charset="2"/>
              <a:buChar char="v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Grade 1-3 (age 7-9),</a:t>
            </a:r>
          </a:p>
          <a:p>
            <a:pPr lvl="5">
              <a:buFont typeface="Wingdings" pitchFamily="2" charset="2"/>
              <a:buChar char="v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Grade </a:t>
            </a:r>
            <a:r>
              <a:rPr lang="lv-LV" sz="3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-6 (age 10-12),</a:t>
            </a:r>
          </a:p>
          <a:p>
            <a:pPr lvl="5">
              <a:buFont typeface="Wingdings" pitchFamily="2" charset="2"/>
              <a:buChar char="v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Grade 7-9 (age 13-15),</a:t>
            </a:r>
          </a:p>
          <a:p>
            <a:pPr lvl="5">
              <a:buFont typeface="Wingdings" pitchFamily="2" charset="2"/>
              <a:buChar char="v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Grade 10-12 (age 16-18).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Neo\AppData\Local\Microsoft\Windows\Temporary Internet Files\Content.IE5\KUBM2SOY\MC9001302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700808"/>
            <a:ext cx="2263786" cy="2075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2880320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/>
              <a:t>Abilities and comprehensive skills that students have to know and manage at the end of each stage</a:t>
            </a:r>
            <a:endParaRPr lang="en-US" sz="4400" b="1" dirty="0"/>
          </a:p>
        </p:txBody>
      </p:sp>
      <p:sp>
        <p:nvSpPr>
          <p:cNvPr id="3" name="Apakšvirsraksts 2"/>
          <p:cNvSpPr>
            <a:spLocks noGrp="1"/>
          </p:cNvSpPr>
          <p:nvPr>
            <p:ph type="subTitle" idx="1"/>
          </p:nvPr>
        </p:nvSpPr>
        <p:spPr>
          <a:xfrm>
            <a:off x="1371600" y="5517232"/>
            <a:ext cx="6400800" cy="121568"/>
          </a:xfrm>
        </p:spPr>
        <p:txBody>
          <a:bodyPr>
            <a:normAutofit fontScale="25000" lnSpcReduction="20000"/>
          </a:bodyPr>
          <a:lstStyle/>
          <a:p>
            <a:endParaRPr lang="lv-LV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At the end of the 3rd grade: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Can operate with three digit numbers in mind, on paper and with calculator, 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Pupils have an idea about regular solids/geometrical basic  shapes(rectangle,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triangle,circle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Solve problems with the practical meaning,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Can obtain information from tables and charts,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Use the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maths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terms.</a:t>
            </a:r>
          </a:p>
          <a:p>
            <a:pPr>
              <a:buFont typeface="Wingdings" pitchFamily="2" charset="2"/>
              <a:buChar char="v"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At the end of the 6th grade:</a:t>
            </a:r>
            <a:endParaRPr lang="en-US" sz="4000" b="1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Operations with rational numbers in mind, on paper, 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/>
              <a:t>Idea about regular solids/geometrical basic  shapes features/ measurement/quantity, 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/>
              <a:t>Have skills to solve practical problems,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/>
              <a:t>Can obtain and summarize information fro different issues,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/>
              <a:t>Can discuss logically, notice regularities and join them with the mathematical justifications,</a:t>
            </a:r>
          </a:p>
          <a:p>
            <a:pPr>
              <a:buFont typeface="Wingdings" pitchFamily="2" charset="2"/>
              <a:buChar char="v"/>
            </a:pPr>
            <a:r>
              <a:rPr lang="lv-LV" sz="2800" dirty="0" err="1" smtClean="0"/>
              <a:t>Can</a:t>
            </a:r>
            <a:r>
              <a:rPr lang="lv-LV" sz="2800" dirty="0" smtClean="0"/>
              <a:t> </a:t>
            </a:r>
            <a:r>
              <a:rPr lang="en-US" sz="2800" dirty="0" smtClean="0"/>
              <a:t>work in groups in math projects.</a:t>
            </a:r>
          </a:p>
          <a:p>
            <a:pPr>
              <a:buFont typeface="Wingdings" pitchFamily="2" charset="2"/>
              <a:buChar char="v"/>
            </a:pPr>
            <a:endParaRPr lang="en-US" sz="2000" dirty="0"/>
          </a:p>
        </p:txBody>
      </p:sp>
      <p:pic>
        <p:nvPicPr>
          <p:cNvPr id="3074" name="Picture 2" descr="C:\Users\Neo\AppData\Local\Microsoft\Windows\Temporary Internet Files\Content.IE5\3G0EP8C0\MC9002865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60648"/>
            <a:ext cx="1781251" cy="1653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At the end of the 9th grade:</a:t>
            </a:r>
            <a:endParaRPr lang="en-US" sz="4000" b="1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/>
              <a:t>can operate with real numbers in mind, on paper and with calculator, 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solve linear equations, quadratic equations and inequalities, 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can solve system of equation and inequality with one or two fluent,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 recognize, can draw and analyze functional  relevance and use them in problem solving,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Solve practical problems and in their solving use algebraically and statistical methods,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Use algebraically terms, can fortify.</a:t>
            </a:r>
          </a:p>
          <a:p>
            <a:pPr>
              <a:buFont typeface="Wingdings" pitchFamily="2" charset="2"/>
              <a:buChar char="v"/>
            </a:pPr>
            <a:endParaRPr lang="lv-LV" dirty="0" smtClean="0"/>
          </a:p>
          <a:p>
            <a:pPr>
              <a:buFont typeface="Wingdings" pitchFamily="2" charset="2"/>
              <a:buChar char="v"/>
            </a:pPr>
            <a:endParaRPr lang="lv-LV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lv-LV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lv-LV" sz="2800" dirty="0" err="1" smtClean="0"/>
              <a:t>master</a:t>
            </a:r>
            <a:r>
              <a:rPr lang="lv-LV" sz="2800" dirty="0" smtClean="0"/>
              <a:t> </a:t>
            </a:r>
            <a:r>
              <a:rPr lang="lv-LV" sz="2800" dirty="0" err="1" smtClean="0"/>
              <a:t>features</a:t>
            </a:r>
            <a:r>
              <a:rPr lang="lv-LV" sz="2800" dirty="0" smtClean="0"/>
              <a:t> </a:t>
            </a:r>
            <a:r>
              <a:rPr lang="lv-LV" sz="2800" dirty="0" err="1" smtClean="0"/>
              <a:t>and</a:t>
            </a:r>
            <a:r>
              <a:rPr lang="lv-LV" sz="2800" dirty="0" smtClean="0"/>
              <a:t> </a:t>
            </a:r>
            <a:r>
              <a:rPr lang="lv-LV" sz="2800" dirty="0" err="1" smtClean="0"/>
              <a:t>qualities</a:t>
            </a:r>
            <a:r>
              <a:rPr lang="lv-LV" sz="2800" dirty="0" smtClean="0"/>
              <a:t> </a:t>
            </a:r>
            <a:r>
              <a:rPr lang="lv-LV" sz="2800" dirty="0" err="1" smtClean="0"/>
              <a:t>of</a:t>
            </a:r>
            <a:r>
              <a:rPr lang="lv-LV" sz="2800" dirty="0" smtClean="0"/>
              <a:t> </a:t>
            </a:r>
            <a:r>
              <a:rPr lang="lv-LV" sz="2800" dirty="0" err="1" smtClean="0"/>
              <a:t>the</a:t>
            </a:r>
            <a:r>
              <a:rPr lang="lv-LV" sz="2800" dirty="0" smtClean="0"/>
              <a:t> </a:t>
            </a:r>
            <a:r>
              <a:rPr lang="lv-LV" sz="2800" dirty="0" err="1" smtClean="0"/>
              <a:t>geometrical</a:t>
            </a:r>
            <a:r>
              <a:rPr lang="lv-LV" sz="2800" dirty="0" smtClean="0"/>
              <a:t> </a:t>
            </a:r>
            <a:r>
              <a:rPr lang="lv-LV" sz="2800" dirty="0" err="1" smtClean="0"/>
              <a:t>shapes</a:t>
            </a:r>
            <a:r>
              <a:rPr lang="lv-LV" sz="2800" dirty="0" smtClean="0"/>
              <a:t>,</a:t>
            </a:r>
          </a:p>
          <a:p>
            <a:pPr>
              <a:buFont typeface="Wingdings" pitchFamily="2" charset="2"/>
              <a:buChar char="v"/>
            </a:pPr>
            <a:r>
              <a:rPr lang="lv-LV" sz="2800" dirty="0" smtClean="0"/>
              <a:t>s</a:t>
            </a:r>
            <a:r>
              <a:rPr lang="en-US" sz="2800" dirty="0" err="1" smtClean="0"/>
              <a:t>olve</a:t>
            </a:r>
            <a:r>
              <a:rPr lang="en-US" sz="2800" dirty="0" smtClean="0"/>
              <a:t> practical problems and in their solving use </a:t>
            </a:r>
            <a:r>
              <a:rPr lang="lv-LV" sz="2800" dirty="0" err="1" smtClean="0"/>
              <a:t>geometrical</a:t>
            </a:r>
            <a:r>
              <a:rPr lang="lv-LV" sz="2800" dirty="0" smtClean="0"/>
              <a:t> </a:t>
            </a:r>
            <a:r>
              <a:rPr lang="en-US" sz="2800" dirty="0" smtClean="0"/>
              <a:t>methods</a:t>
            </a:r>
            <a:r>
              <a:rPr lang="lv-LV" sz="2800" dirty="0" smtClean="0"/>
              <a:t>,</a:t>
            </a:r>
          </a:p>
          <a:p>
            <a:pPr>
              <a:buFont typeface="Wingdings" pitchFamily="2" charset="2"/>
              <a:buChar char="v"/>
            </a:pPr>
            <a:r>
              <a:rPr lang="lv-LV" sz="2800" dirty="0" err="1" smtClean="0"/>
              <a:t>use</a:t>
            </a:r>
            <a:r>
              <a:rPr lang="lv-LV" sz="2800" dirty="0" smtClean="0"/>
              <a:t> </a:t>
            </a:r>
            <a:r>
              <a:rPr lang="lv-LV" sz="2800" dirty="0" err="1" smtClean="0"/>
              <a:t>geometrical</a:t>
            </a:r>
            <a:r>
              <a:rPr lang="lv-LV" sz="2800" dirty="0" smtClean="0"/>
              <a:t> </a:t>
            </a:r>
            <a:r>
              <a:rPr lang="lv-LV" sz="2800" dirty="0" err="1" smtClean="0"/>
              <a:t>symbols</a:t>
            </a:r>
            <a:r>
              <a:rPr lang="lv-LV" sz="2800" dirty="0" smtClean="0"/>
              <a:t> </a:t>
            </a:r>
            <a:r>
              <a:rPr lang="lv-LV" sz="2800" dirty="0" err="1" smtClean="0"/>
              <a:t>and</a:t>
            </a:r>
            <a:r>
              <a:rPr lang="lv-LV" sz="2800" dirty="0" smtClean="0"/>
              <a:t> terms </a:t>
            </a:r>
            <a:r>
              <a:rPr lang="lv-LV" sz="2800" dirty="0" err="1" smtClean="0"/>
              <a:t>in</a:t>
            </a:r>
            <a:r>
              <a:rPr lang="lv-LV" sz="2800" dirty="0" smtClean="0"/>
              <a:t> </a:t>
            </a:r>
            <a:r>
              <a:rPr lang="lv-LV" sz="2800" dirty="0" err="1" smtClean="0"/>
              <a:t>solving</a:t>
            </a:r>
            <a:r>
              <a:rPr lang="lv-LV" sz="2800" dirty="0" smtClean="0"/>
              <a:t> </a:t>
            </a:r>
            <a:r>
              <a:rPr lang="lv-LV" sz="2800" dirty="0" err="1" smtClean="0"/>
              <a:t>problems</a:t>
            </a:r>
            <a:r>
              <a:rPr lang="lv-LV" sz="2800" dirty="0" smtClean="0"/>
              <a:t>,</a:t>
            </a:r>
          </a:p>
          <a:p>
            <a:pPr>
              <a:buFont typeface="Wingdings" pitchFamily="2" charset="2"/>
              <a:buChar char="v"/>
            </a:pPr>
            <a:r>
              <a:rPr lang="lv-LV" sz="2800" dirty="0" err="1" smtClean="0"/>
              <a:t>can</a:t>
            </a:r>
            <a:r>
              <a:rPr lang="lv-LV" sz="2800" dirty="0" smtClean="0"/>
              <a:t> </a:t>
            </a:r>
            <a:r>
              <a:rPr lang="lv-LV" sz="2800" dirty="0" err="1" smtClean="0"/>
              <a:t>construct</a:t>
            </a:r>
            <a:r>
              <a:rPr lang="lv-LV" sz="2800" dirty="0" smtClean="0"/>
              <a:t> </a:t>
            </a:r>
            <a:r>
              <a:rPr lang="lv-LV" sz="2800" dirty="0" err="1" smtClean="0"/>
              <a:t>accurate</a:t>
            </a:r>
            <a:r>
              <a:rPr lang="lv-LV" sz="2800" dirty="0" smtClean="0"/>
              <a:t> </a:t>
            </a:r>
            <a:r>
              <a:rPr lang="lv-LV" sz="2800" dirty="0" err="1" smtClean="0"/>
              <a:t>mathematical</a:t>
            </a:r>
            <a:r>
              <a:rPr lang="lv-LV" sz="2800" dirty="0" smtClean="0"/>
              <a:t> </a:t>
            </a:r>
            <a:r>
              <a:rPr lang="lv-LV" sz="2800" dirty="0" err="1" smtClean="0"/>
              <a:t>justifications</a:t>
            </a:r>
            <a:r>
              <a:rPr lang="lv-LV" sz="2800" dirty="0" smtClean="0"/>
              <a:t>.</a:t>
            </a:r>
            <a:endParaRPr lang="lv-LV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581128"/>
            <a:ext cx="2664296" cy="1963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In grades 10- 12 students master:</a:t>
            </a:r>
            <a:endParaRPr lang="en-US" sz="4000" b="1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/>
              <a:t>skills to solve equations and inequalities with a module,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to solve logarithmic, exponent and  irrational equations and inequalities,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to solve trigonometric equations and inequalities 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vectors, operating with them in geometrical and co-ordinate format,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manage with geometrical transfigurations,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Essential of </a:t>
            </a:r>
            <a:r>
              <a:rPr lang="lv-LV" sz="2400" dirty="0" smtClean="0"/>
              <a:t>c</a:t>
            </a:r>
            <a:r>
              <a:rPr lang="en-US" sz="2400" dirty="0" err="1" smtClean="0"/>
              <a:t>ombinatorics</a:t>
            </a:r>
            <a:r>
              <a:rPr lang="en-US" sz="2400" dirty="0" smtClean="0"/>
              <a:t> and theory of probability,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/>
              <a:t>Solve problems with dimensional shapes – prism, pyramid, cone, cylinder.</a:t>
            </a:r>
          </a:p>
          <a:p>
            <a:pPr>
              <a:buFont typeface="Wingdings" pitchFamily="2" charset="2"/>
              <a:buChar char="v"/>
            </a:pPr>
            <a:endParaRPr lang="en-US" sz="2400" dirty="0" smtClean="0"/>
          </a:p>
          <a:p>
            <a:pPr>
              <a:buFont typeface="Wingdings" pitchFamily="2" charset="2"/>
              <a:buChar char="v"/>
            </a:pPr>
            <a:endParaRPr lang="en-US" sz="2400" dirty="0" smtClean="0"/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44016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There is special attention to research work in math  lessons</a:t>
            </a:r>
            <a:r>
              <a:rPr lang="lv-LV" sz="4000" b="1" dirty="0" smtClean="0"/>
              <a:t>.</a:t>
            </a:r>
            <a:endParaRPr lang="lv-LV" sz="4000" b="1" dirty="0"/>
          </a:p>
        </p:txBody>
      </p:sp>
      <p:pic>
        <p:nvPicPr>
          <p:cNvPr id="6148" name="Picture 4" descr="H:\My Documents\My Pictures\skola,klases\Skola\DSC034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36912"/>
            <a:ext cx="4870507" cy="3652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v-LV" sz="4000" b="1" dirty="0" err="1" smtClean="0"/>
              <a:t>Evaluation</a:t>
            </a:r>
            <a:endParaRPr lang="lv-LV" sz="4000" b="1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In math there are two ways of evaluating :</a:t>
            </a:r>
            <a:endParaRPr lang="lv-LV" b="1" dirty="0" smtClean="0"/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formative evaluating:   pass(</a:t>
            </a:r>
            <a:r>
              <a:rPr lang="en-US" dirty="0" err="1" smtClean="0"/>
              <a:t>i</a:t>
            </a:r>
            <a:r>
              <a:rPr lang="en-US" dirty="0" smtClean="0"/>
              <a:t>), fail (</a:t>
            </a:r>
            <a:r>
              <a:rPr lang="en-US" dirty="0" err="1" smtClean="0"/>
              <a:t>ni</a:t>
            </a:r>
            <a:r>
              <a:rPr lang="en-US" dirty="0" smtClean="0"/>
              <a:t>) </a:t>
            </a:r>
          </a:p>
          <a:p>
            <a:pPr>
              <a:buNone/>
            </a:pPr>
            <a:r>
              <a:rPr lang="en-US" dirty="0" smtClean="0"/>
              <a:t>	for homework, small/quick works,</a:t>
            </a:r>
            <a:endParaRPr lang="lv-LV" dirty="0" smtClean="0"/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summative evaluating : 10 grades system </a:t>
            </a:r>
          </a:p>
          <a:p>
            <a:pPr>
              <a:buNone/>
            </a:pPr>
            <a:r>
              <a:rPr lang="en-US" dirty="0" smtClean="0"/>
              <a:t>	for tests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647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The system of grades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lv-LV" dirty="0" smtClean="0"/>
              <a:t>	</a:t>
            </a:r>
            <a:r>
              <a:rPr lang="en-US" sz="2500" dirty="0" smtClean="0"/>
              <a:t>A ten-point system of grades, where the lowest pass</a:t>
            </a:r>
            <a:r>
              <a:rPr lang="lv-LV" sz="2500" dirty="0" smtClean="0"/>
              <a:t> </a:t>
            </a:r>
            <a:r>
              <a:rPr lang="en-US" sz="2500" dirty="0" smtClean="0"/>
              <a:t>mark is four, is used to evaluate pupils and students at</a:t>
            </a:r>
            <a:r>
              <a:rPr lang="lv-LV" sz="2500" dirty="0" smtClean="0"/>
              <a:t> </a:t>
            </a:r>
            <a:r>
              <a:rPr lang="en-US" sz="2500" dirty="0" smtClean="0"/>
              <a:t>all of Latvia’s secondary schools and most of the higher</a:t>
            </a:r>
            <a:r>
              <a:rPr lang="lv-LV" sz="2500" dirty="0" smtClean="0"/>
              <a:t> </a:t>
            </a:r>
            <a:r>
              <a:rPr lang="en-US" sz="2500" dirty="0" smtClean="0"/>
              <a:t>education institutions as well.</a:t>
            </a:r>
          </a:p>
          <a:p>
            <a:pPr>
              <a:buNone/>
            </a:pPr>
            <a:r>
              <a:rPr lang="lv-LV" sz="2500" dirty="0" smtClean="0"/>
              <a:t>			</a:t>
            </a:r>
            <a:r>
              <a:rPr lang="en-US" sz="2500" b="1" dirty="0" smtClean="0"/>
              <a:t>Grade</a:t>
            </a:r>
            <a:r>
              <a:rPr lang="lv-LV" sz="2500" b="1" dirty="0" smtClean="0"/>
              <a:t>        </a:t>
            </a:r>
            <a:r>
              <a:rPr lang="en-US" sz="2500" b="1" dirty="0" smtClean="0"/>
              <a:t> Interpretation</a:t>
            </a:r>
          </a:p>
          <a:p>
            <a:pPr lvl="8">
              <a:buNone/>
            </a:pPr>
            <a:r>
              <a:rPr lang="en-US" sz="2300" dirty="0" smtClean="0"/>
              <a:t>10 </a:t>
            </a:r>
            <a:r>
              <a:rPr lang="lv-LV" sz="2300" dirty="0" smtClean="0"/>
              <a:t>               </a:t>
            </a:r>
            <a:r>
              <a:rPr lang="en-US" sz="2300" dirty="0" smtClean="0"/>
              <a:t>Outstanding</a:t>
            </a:r>
          </a:p>
          <a:p>
            <a:pPr lvl="8">
              <a:buNone/>
            </a:pPr>
            <a:r>
              <a:rPr lang="en-US" sz="2300" dirty="0" smtClean="0"/>
              <a:t>9 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Excellent</a:t>
            </a:r>
          </a:p>
          <a:p>
            <a:pPr lvl="8">
              <a:buNone/>
            </a:pPr>
            <a:r>
              <a:rPr lang="en-US" sz="2300" dirty="0" smtClean="0"/>
              <a:t>8 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Very good</a:t>
            </a:r>
            <a:r>
              <a:rPr lang="lv-LV" sz="2300" dirty="0" smtClean="0"/>
              <a:t>	</a:t>
            </a:r>
            <a:endParaRPr lang="en-US" sz="2300" dirty="0" smtClean="0"/>
          </a:p>
          <a:p>
            <a:pPr lvl="8">
              <a:buNone/>
            </a:pPr>
            <a:r>
              <a:rPr lang="en-US" sz="2300" dirty="0" smtClean="0"/>
              <a:t>7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 Good</a:t>
            </a:r>
          </a:p>
          <a:p>
            <a:pPr lvl="8">
              <a:buNone/>
            </a:pPr>
            <a:r>
              <a:rPr lang="en-US" sz="2300" dirty="0" smtClean="0"/>
              <a:t>6 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Almost good</a:t>
            </a:r>
          </a:p>
          <a:p>
            <a:pPr lvl="8">
              <a:buNone/>
            </a:pPr>
            <a:r>
              <a:rPr lang="en-US" sz="2300" dirty="0" smtClean="0"/>
              <a:t>5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 Average</a:t>
            </a:r>
          </a:p>
          <a:p>
            <a:pPr lvl="8">
              <a:buNone/>
            </a:pPr>
            <a:r>
              <a:rPr lang="en-US" sz="2300" dirty="0" smtClean="0"/>
              <a:t>4 </a:t>
            </a:r>
            <a:r>
              <a:rPr lang="lv-LV" sz="2300" dirty="0" smtClean="0"/>
              <a:t>                 </a:t>
            </a:r>
            <a:r>
              <a:rPr lang="en-US" sz="2300" dirty="0" smtClean="0"/>
              <a:t>Almost average</a:t>
            </a:r>
          </a:p>
          <a:p>
            <a:pPr lvl="8">
              <a:buNone/>
            </a:pPr>
            <a:r>
              <a:rPr lang="en-US" sz="2300" dirty="0" smtClean="0"/>
              <a:t>3–1</a:t>
            </a:r>
            <a:r>
              <a:rPr lang="lv-LV" sz="2300" dirty="0" smtClean="0"/>
              <a:t>            </a:t>
            </a:r>
            <a:r>
              <a:rPr lang="en-US" sz="2300" dirty="0" smtClean="0"/>
              <a:t> Unsatisfactory</a:t>
            </a:r>
            <a:endParaRPr lang="en-US" sz="2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944216"/>
          </a:xfrm>
        </p:spPr>
        <p:txBody>
          <a:bodyPr>
            <a:noAutofit/>
          </a:bodyPr>
          <a:lstStyle/>
          <a:p>
            <a:r>
              <a:rPr lang="en-US" sz="4000" dirty="0" smtClean="0"/>
              <a:t>During the nine-year basic and secondary education period there are following state tests:</a:t>
            </a:r>
            <a:endParaRPr lang="en-US" sz="4000" dirty="0"/>
          </a:p>
        </p:txBody>
      </p:sp>
      <p:sp>
        <p:nvSpPr>
          <p:cNvPr id="3" name="Satura vietturis 2"/>
          <p:cNvSpPr>
            <a:spLocks noGrp="1"/>
          </p:cNvSpPr>
          <p:nvPr>
            <p:ph idx="1"/>
          </p:nvPr>
        </p:nvSpPr>
        <p:spPr>
          <a:xfrm>
            <a:off x="467544" y="3717032"/>
            <a:ext cx="8229600" cy="252028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State test at the end of grades 3 and 6, 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state examination, at the end of grade 9,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state examination, at the end of grade 9 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645024"/>
            <a:ext cx="208823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dizains">
  <a:themeElements>
    <a:clrScheme name="Iestād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Iestād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Iestā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440</TotalTime>
  <Words>475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Flow</vt:lpstr>
      <vt:lpstr>TEACHING MATH IN LATVIA</vt:lpstr>
      <vt:lpstr>Main documents that control math teaching in Latvia: </vt:lpstr>
      <vt:lpstr>Math teaching stages :</vt:lpstr>
      <vt:lpstr>Abilities and comprehensive skills that students have to know and manage at the end of each stage</vt:lpstr>
      <vt:lpstr>At the end of the 3rd grade:</vt:lpstr>
      <vt:lpstr>At the end of the 6th grade:</vt:lpstr>
      <vt:lpstr>At the end of the 9th grade:</vt:lpstr>
      <vt:lpstr>Slide 8</vt:lpstr>
      <vt:lpstr>In grades 10- 12 students master:</vt:lpstr>
      <vt:lpstr>There is special attention to research work in math  lessons.</vt:lpstr>
      <vt:lpstr>Evaluation</vt:lpstr>
      <vt:lpstr>The system of grades</vt:lpstr>
      <vt:lpstr>During the nine-year basic and secondary education period there are following state tests: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Matemātikas mācīšana Latvijā</dc:title>
  <dc:creator>Renāte Bogdanova</dc:creator>
  <cp:lastModifiedBy>306-01</cp:lastModifiedBy>
  <cp:revision>65</cp:revision>
  <dcterms:created xsi:type="dcterms:W3CDTF">2011-09-27T16:51:01Z</dcterms:created>
  <dcterms:modified xsi:type="dcterms:W3CDTF">2011-09-30T05:16:54Z</dcterms:modified>
</cp:coreProperties>
</file>