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7"/>
  </p:notesMasterIdLst>
  <p:sldIdLst>
    <p:sldId id="256" r:id="rId5"/>
    <p:sldId id="258" r:id="rId6"/>
    <p:sldId id="259" r:id="rId7"/>
    <p:sldId id="262" r:id="rId8"/>
    <p:sldId id="264" r:id="rId9"/>
    <p:sldId id="260" r:id="rId10"/>
    <p:sldId id="266" r:id="rId11"/>
    <p:sldId id="267" r:id="rId12"/>
    <p:sldId id="257" r:id="rId13"/>
    <p:sldId id="263" r:id="rId14"/>
    <p:sldId id="261" r:id="rId15"/>
    <p:sldId id="26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28" autoAdjust="0"/>
    <p:restoredTop sz="94660"/>
  </p:normalViewPr>
  <p:slideViewPr>
    <p:cSldViewPr>
      <p:cViewPr varScale="1">
        <p:scale>
          <a:sx n="84" d="100"/>
          <a:sy n="84" d="100"/>
        </p:scale>
        <p:origin x="-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F95562-5BD9-4F1C-AB04-45DEE03A4CCA}" type="datetimeFigureOut">
              <a:rPr lang="ru-RU" smtClean="0"/>
              <a:pPr/>
              <a:t>21.02.2011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0C3A0-A7F8-4B80-A02B-25FB1261E6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70C3A0-A7F8-4B80-A02B-25FB1261E690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2/21/2011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685800"/>
            <a:ext cx="7772400" cy="1470025"/>
          </a:xfrm>
        </p:spPr>
        <p:txBody>
          <a:bodyPr>
            <a:noAutofit/>
          </a:bodyPr>
          <a:lstStyle/>
          <a:p>
            <a:r>
              <a:rPr lang="lv-LV" sz="14000" b="1" dirty="0" smtClean="0">
                <a:ln w="76200" cmpd="dbl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LATVIA</a:t>
            </a:r>
            <a:endParaRPr lang="ru-RU" sz="14000" b="1" dirty="0">
              <a:ln w="76200" cmpd="dbl">
                <a:solidFill>
                  <a:srgbClr val="C00000"/>
                </a:solidFill>
                <a:prstDash val="solid"/>
                <a:miter lim="800000"/>
              </a:ln>
              <a:solidFill>
                <a:schemeClr val="bg1"/>
              </a:solidFill>
            </a:endParaRPr>
          </a:p>
        </p:txBody>
      </p:sp>
      <p:pic>
        <p:nvPicPr>
          <p:cNvPr id="10242" name="Picture 2" descr="http://www.1europe.eu/MyImages/latv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399" y="2362200"/>
            <a:ext cx="8825765" cy="4362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52400"/>
            <a:ext cx="8686800" cy="6705600"/>
          </a:xfrm>
        </p:spPr>
        <p:txBody>
          <a:bodyPr>
            <a:normAutofit/>
          </a:bodyPr>
          <a:lstStyle/>
          <a:p>
            <a:pPr algn="l"/>
            <a:r>
              <a:rPr lang="lv-LV" dirty="0" err="1" smtClean="0">
                <a:solidFill>
                  <a:schemeClr val="bg1"/>
                </a:solidFill>
              </a:rPr>
              <a:t>Capital</a:t>
            </a:r>
            <a:r>
              <a:rPr lang="lv-LV" dirty="0" smtClean="0">
                <a:solidFill>
                  <a:schemeClr val="bg1"/>
                </a:solidFill>
              </a:rPr>
              <a:t> – RIGA</a:t>
            </a:r>
          </a:p>
          <a:p>
            <a:pPr algn="l"/>
            <a:r>
              <a:rPr lang="lv-LV" dirty="0" err="1" smtClean="0">
                <a:solidFill>
                  <a:srgbClr val="FF0000"/>
                </a:solidFill>
              </a:rPr>
              <a:t>Largest</a:t>
            </a:r>
            <a:r>
              <a:rPr lang="lv-LV" dirty="0" smtClean="0">
                <a:solidFill>
                  <a:srgbClr val="FF0000"/>
                </a:solidFill>
              </a:rPr>
              <a:t> </a:t>
            </a:r>
            <a:r>
              <a:rPr lang="lv-LV" dirty="0" err="1" smtClean="0">
                <a:solidFill>
                  <a:srgbClr val="FF0000"/>
                </a:solidFill>
              </a:rPr>
              <a:t>cities</a:t>
            </a:r>
            <a:r>
              <a:rPr lang="lv-LV" dirty="0" smtClean="0">
                <a:solidFill>
                  <a:srgbClr val="FF0000"/>
                </a:solidFill>
              </a:rPr>
              <a:t> – </a:t>
            </a:r>
            <a:r>
              <a:rPr lang="lv-LV" dirty="0" err="1" smtClean="0">
                <a:solidFill>
                  <a:srgbClr val="FF0000"/>
                </a:solidFill>
              </a:rPr>
              <a:t>Riga</a:t>
            </a:r>
            <a:r>
              <a:rPr lang="lv-LV" dirty="0" smtClean="0">
                <a:solidFill>
                  <a:srgbClr val="FF0000"/>
                </a:solidFill>
              </a:rPr>
              <a:t>, Daugavpils, </a:t>
            </a:r>
            <a:r>
              <a:rPr lang="lv-LV" dirty="0" err="1" smtClean="0">
                <a:solidFill>
                  <a:srgbClr val="FF0000"/>
                </a:solidFill>
              </a:rPr>
              <a:t>Liepaja</a:t>
            </a:r>
            <a:r>
              <a:rPr lang="lv-LV" dirty="0" smtClean="0">
                <a:solidFill>
                  <a:srgbClr val="FF0000"/>
                </a:solidFill>
              </a:rPr>
              <a:t>, Jelgava</a:t>
            </a:r>
          </a:p>
          <a:p>
            <a:pPr algn="l"/>
            <a:endParaRPr lang="lv-LV" dirty="0" smtClean="0">
              <a:solidFill>
                <a:schemeClr val="bg1"/>
              </a:solidFill>
            </a:endParaRPr>
          </a:p>
          <a:p>
            <a:pPr algn="l"/>
            <a:r>
              <a:rPr lang="lv-LV" dirty="0" err="1" smtClean="0">
                <a:solidFill>
                  <a:schemeClr val="bg1"/>
                </a:solidFill>
              </a:rPr>
              <a:t>Official</a:t>
            </a:r>
            <a:r>
              <a:rPr lang="lv-LV" dirty="0" smtClean="0">
                <a:solidFill>
                  <a:schemeClr val="bg1"/>
                </a:solidFill>
              </a:rPr>
              <a:t> </a:t>
            </a:r>
            <a:r>
              <a:rPr lang="lv-LV" dirty="0" err="1" smtClean="0">
                <a:solidFill>
                  <a:schemeClr val="bg1"/>
                </a:solidFill>
              </a:rPr>
              <a:t>language</a:t>
            </a:r>
            <a:r>
              <a:rPr lang="lv-LV" dirty="0" smtClean="0">
                <a:solidFill>
                  <a:schemeClr val="bg1"/>
                </a:solidFill>
              </a:rPr>
              <a:t> – </a:t>
            </a:r>
            <a:r>
              <a:rPr lang="lv-LV" dirty="0" err="1" smtClean="0">
                <a:solidFill>
                  <a:schemeClr val="bg1"/>
                </a:solidFill>
              </a:rPr>
              <a:t>Latvian</a:t>
            </a:r>
            <a:endParaRPr lang="lv-LV" dirty="0" smtClean="0">
              <a:solidFill>
                <a:schemeClr val="bg1"/>
              </a:solidFill>
            </a:endParaRPr>
          </a:p>
          <a:p>
            <a:pPr algn="l"/>
            <a:r>
              <a:rPr lang="lv-LV" dirty="0" err="1" smtClean="0">
                <a:solidFill>
                  <a:srgbClr val="FF0000"/>
                </a:solidFill>
              </a:rPr>
              <a:t>President</a:t>
            </a:r>
            <a:r>
              <a:rPr lang="lv-LV" dirty="0" smtClean="0">
                <a:solidFill>
                  <a:srgbClr val="FF0000"/>
                </a:solidFill>
              </a:rPr>
              <a:t> – Valdis </a:t>
            </a:r>
            <a:r>
              <a:rPr lang="lv-LV" dirty="0" err="1" smtClean="0">
                <a:solidFill>
                  <a:srgbClr val="FF0000"/>
                </a:solidFill>
              </a:rPr>
              <a:t>Zatlers</a:t>
            </a:r>
            <a:endParaRPr lang="lv-LV" dirty="0" smtClean="0">
              <a:solidFill>
                <a:srgbClr val="FF0000"/>
              </a:solidFill>
            </a:endParaRPr>
          </a:p>
          <a:p>
            <a:pPr algn="l"/>
            <a:endParaRPr lang="lv-LV" dirty="0" smtClean="0">
              <a:solidFill>
                <a:schemeClr val="bg1"/>
              </a:solidFill>
            </a:endParaRPr>
          </a:p>
          <a:p>
            <a:pPr algn="l"/>
            <a:r>
              <a:rPr lang="lv-LV" dirty="0" err="1" smtClean="0">
                <a:solidFill>
                  <a:schemeClr val="bg1"/>
                </a:solidFill>
              </a:rPr>
              <a:t>Longest</a:t>
            </a:r>
            <a:r>
              <a:rPr lang="lv-LV" dirty="0" smtClean="0">
                <a:solidFill>
                  <a:schemeClr val="bg1"/>
                </a:solidFill>
              </a:rPr>
              <a:t> </a:t>
            </a:r>
            <a:r>
              <a:rPr lang="lv-LV" dirty="0" err="1" smtClean="0">
                <a:solidFill>
                  <a:schemeClr val="bg1"/>
                </a:solidFill>
              </a:rPr>
              <a:t>river</a:t>
            </a:r>
            <a:r>
              <a:rPr lang="lv-LV" dirty="0" smtClean="0">
                <a:solidFill>
                  <a:schemeClr val="bg1"/>
                </a:solidFill>
              </a:rPr>
              <a:t> – Daugava</a:t>
            </a:r>
          </a:p>
          <a:p>
            <a:pPr algn="l"/>
            <a:r>
              <a:rPr lang="lv-LV" dirty="0" err="1" smtClean="0">
                <a:solidFill>
                  <a:srgbClr val="FF0000"/>
                </a:solidFill>
              </a:rPr>
              <a:t>Currency</a:t>
            </a:r>
            <a:r>
              <a:rPr lang="lv-LV" dirty="0" smtClean="0">
                <a:solidFill>
                  <a:srgbClr val="FF0000"/>
                </a:solidFill>
              </a:rPr>
              <a:t> – </a:t>
            </a:r>
            <a:r>
              <a:rPr lang="lv-LV" dirty="0" err="1" smtClean="0">
                <a:solidFill>
                  <a:srgbClr val="FF0000"/>
                </a:solidFill>
              </a:rPr>
              <a:t>lat</a:t>
            </a:r>
            <a:r>
              <a:rPr lang="lv-LV" dirty="0" smtClean="0">
                <a:solidFill>
                  <a:srgbClr val="FF0000"/>
                </a:solidFill>
              </a:rPr>
              <a:t> (Ls)</a:t>
            </a:r>
          </a:p>
          <a:p>
            <a:pPr algn="l"/>
            <a:endParaRPr lang="lv-LV" dirty="0" smtClean="0">
              <a:solidFill>
                <a:schemeClr val="bg1"/>
              </a:solidFill>
            </a:endParaRPr>
          </a:p>
          <a:p>
            <a:pPr algn="l"/>
            <a:r>
              <a:rPr lang="lv-LV" dirty="0" err="1" smtClean="0">
                <a:solidFill>
                  <a:schemeClr val="bg1"/>
                </a:solidFill>
              </a:rPr>
              <a:t>Highest</a:t>
            </a:r>
            <a:r>
              <a:rPr lang="lv-LV" dirty="0" smtClean="0">
                <a:solidFill>
                  <a:schemeClr val="bg1"/>
                </a:solidFill>
              </a:rPr>
              <a:t> </a:t>
            </a:r>
            <a:r>
              <a:rPr lang="lv-LV" dirty="0" err="1" smtClean="0">
                <a:solidFill>
                  <a:schemeClr val="bg1"/>
                </a:solidFill>
              </a:rPr>
              <a:t>point</a:t>
            </a:r>
            <a:r>
              <a:rPr lang="lv-LV" dirty="0" smtClean="0">
                <a:solidFill>
                  <a:schemeClr val="bg1"/>
                </a:solidFill>
              </a:rPr>
              <a:t> – </a:t>
            </a:r>
            <a:r>
              <a:rPr lang="lv-LV" dirty="0" err="1" smtClean="0">
                <a:solidFill>
                  <a:schemeClr val="bg1"/>
                </a:solidFill>
              </a:rPr>
              <a:t>Gaizinkalns</a:t>
            </a:r>
            <a:endParaRPr lang="lv-LV" dirty="0" smtClean="0">
              <a:solidFill>
                <a:schemeClr val="bg1"/>
              </a:solidFill>
            </a:endParaRPr>
          </a:p>
          <a:p>
            <a:pPr algn="l"/>
            <a:endParaRPr lang="lv-LV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2514600"/>
            <a:ext cx="6400800" cy="1752600"/>
          </a:xfrm>
        </p:spPr>
        <p:txBody>
          <a:bodyPr>
            <a:noAutofit/>
          </a:bodyPr>
          <a:lstStyle/>
          <a:p>
            <a:pPr algn="l"/>
            <a:r>
              <a:rPr lang="lv-LV" b="1" dirty="0" err="1" smtClean="0">
                <a:solidFill>
                  <a:schemeClr val="tx1"/>
                </a:solidFill>
              </a:rPr>
              <a:t>Most</a:t>
            </a:r>
            <a:r>
              <a:rPr lang="lv-LV" b="1" dirty="0" smtClean="0">
                <a:solidFill>
                  <a:schemeClr val="tx1"/>
                </a:solidFill>
              </a:rPr>
              <a:t> </a:t>
            </a:r>
            <a:r>
              <a:rPr lang="lv-LV" b="1" dirty="0" err="1" smtClean="0">
                <a:solidFill>
                  <a:schemeClr val="tx1"/>
                </a:solidFill>
              </a:rPr>
              <a:t>popular</a:t>
            </a:r>
            <a:r>
              <a:rPr lang="lv-LV" b="1" dirty="0" smtClean="0">
                <a:solidFill>
                  <a:schemeClr val="tx1"/>
                </a:solidFill>
              </a:rPr>
              <a:t> </a:t>
            </a:r>
            <a:r>
              <a:rPr lang="lv-LV" b="1" dirty="0" err="1" smtClean="0">
                <a:solidFill>
                  <a:schemeClr val="tx1"/>
                </a:solidFill>
              </a:rPr>
              <a:t>holidays</a:t>
            </a:r>
            <a:r>
              <a:rPr lang="lv-LV" b="1" dirty="0" smtClean="0">
                <a:solidFill>
                  <a:schemeClr val="tx1"/>
                </a:solidFill>
              </a:rPr>
              <a:t>: </a:t>
            </a:r>
          </a:p>
          <a:p>
            <a:pPr algn="l"/>
            <a:r>
              <a:rPr lang="lv-LV" dirty="0" smtClean="0">
                <a:solidFill>
                  <a:schemeClr val="tx1"/>
                </a:solidFill>
              </a:rPr>
              <a:t>Ziemassvētki (</a:t>
            </a:r>
            <a:r>
              <a:rPr lang="lv-LV" dirty="0" err="1" smtClean="0">
                <a:solidFill>
                  <a:schemeClr val="tx1"/>
                </a:solidFill>
              </a:rPr>
              <a:t>Christmas</a:t>
            </a:r>
            <a:r>
              <a:rPr lang="lv-LV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lv-LV" dirty="0" smtClean="0">
                <a:solidFill>
                  <a:schemeClr val="tx1"/>
                </a:solidFill>
              </a:rPr>
              <a:t>Lieldienas (</a:t>
            </a:r>
            <a:r>
              <a:rPr lang="lv-LV" dirty="0" err="1" smtClean="0">
                <a:solidFill>
                  <a:schemeClr val="tx1"/>
                </a:solidFill>
              </a:rPr>
              <a:t>Easter</a:t>
            </a:r>
            <a:r>
              <a:rPr lang="lv-LV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lv-LV" dirty="0" smtClean="0">
                <a:solidFill>
                  <a:schemeClr val="tx1"/>
                </a:solidFill>
              </a:rPr>
              <a:t>Jāņi (</a:t>
            </a:r>
            <a:r>
              <a:rPr lang="lv-LV" dirty="0" err="1" smtClean="0">
                <a:solidFill>
                  <a:schemeClr val="tx1"/>
                </a:solidFill>
              </a:rPr>
              <a:t>summer</a:t>
            </a:r>
            <a:r>
              <a:rPr lang="lv-LV" dirty="0" smtClean="0">
                <a:solidFill>
                  <a:schemeClr val="tx1"/>
                </a:solidFill>
              </a:rPr>
              <a:t> </a:t>
            </a:r>
            <a:r>
              <a:rPr lang="lv-LV" dirty="0" err="1" smtClean="0">
                <a:solidFill>
                  <a:schemeClr val="tx1"/>
                </a:solidFill>
              </a:rPr>
              <a:t>holiday</a:t>
            </a:r>
            <a:r>
              <a:rPr lang="lv-LV" dirty="0" smtClean="0">
                <a:solidFill>
                  <a:schemeClr val="tx1"/>
                </a:solidFill>
              </a:rPr>
              <a:t> 24th </a:t>
            </a:r>
            <a:r>
              <a:rPr lang="lv-LV" dirty="0" err="1" smtClean="0">
                <a:solidFill>
                  <a:schemeClr val="tx1"/>
                </a:solidFill>
              </a:rPr>
              <a:t>June</a:t>
            </a:r>
            <a:r>
              <a:rPr lang="lv-LV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137160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smtClean="0"/>
              <a:t>climate </a:t>
            </a:r>
            <a:r>
              <a:rPr lang="lv-LV" sz="2800" dirty="0" smtClean="0"/>
              <a:t>: </a:t>
            </a:r>
            <a:r>
              <a:rPr lang="en-US" sz="2800" dirty="0" smtClean="0"/>
              <a:t>humid, continental and temperate</a:t>
            </a:r>
            <a:endParaRPr lang="ru-RU" sz="2800" dirty="0"/>
          </a:p>
        </p:txBody>
      </p:sp>
      <p:pic>
        <p:nvPicPr>
          <p:cNvPr id="7170" name="Picture 2" descr="http://upload.wikimedia.org/wikipedia/commons/d/d6/Saules_Akmens_no_Vansu_til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3402459"/>
            <a:ext cx="2181225" cy="3284092"/>
          </a:xfrm>
          <a:prstGeom prst="rect">
            <a:avLst/>
          </a:prstGeom>
          <a:noFill/>
        </p:spPr>
      </p:pic>
      <p:pic>
        <p:nvPicPr>
          <p:cNvPr id="7172" name="Picture 4" descr="http://www.li.lv/components/com_datsogallery/sub_wm.php?src=/var/www/html/components/com_datsogallery/img_pictures/med_The_Summer_Solstic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3716" y="228600"/>
            <a:ext cx="4420284" cy="295275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152400" y="152400"/>
            <a:ext cx="4648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Population in 2010: 2 248 374 </a:t>
            </a:r>
            <a:br>
              <a:rPr lang="en-US" sz="2400" dirty="0" smtClean="0"/>
            </a:br>
            <a:r>
              <a:rPr lang="en-US" sz="2400" dirty="0" smtClean="0"/>
              <a:t>Urban: 68% Rural:32% </a:t>
            </a: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lv-LV" dirty="0" err="1" smtClean="0">
                <a:solidFill>
                  <a:schemeClr val="tx1"/>
                </a:solidFill>
              </a:rPr>
              <a:t>Agriculture</a:t>
            </a:r>
            <a:endParaRPr lang="lv-LV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lv-LV" sz="1800" dirty="0" err="1" smtClean="0">
                <a:solidFill>
                  <a:schemeClr val="tx1"/>
                </a:solidFill>
              </a:rPr>
              <a:t>Crops</a:t>
            </a:r>
            <a:r>
              <a:rPr lang="lv-LV" sz="1800" dirty="0" smtClean="0">
                <a:solidFill>
                  <a:schemeClr val="tx1"/>
                </a:solidFill>
              </a:rPr>
              <a:t> (</a:t>
            </a:r>
            <a:r>
              <a:rPr lang="lv-LV" sz="1800" dirty="0" err="1" smtClean="0">
                <a:solidFill>
                  <a:schemeClr val="tx1"/>
                </a:solidFill>
              </a:rPr>
              <a:t>bread</a:t>
            </a:r>
            <a:r>
              <a:rPr lang="lv-LV" sz="1800" dirty="0" smtClean="0">
                <a:solidFill>
                  <a:schemeClr val="tx1"/>
                </a:solidFill>
              </a:rPr>
              <a:t>, </a:t>
            </a:r>
            <a:r>
              <a:rPr lang="lv-LV" sz="1800" dirty="0" err="1" smtClean="0">
                <a:solidFill>
                  <a:schemeClr val="tx1"/>
                </a:solidFill>
              </a:rPr>
              <a:t>oats</a:t>
            </a:r>
            <a:r>
              <a:rPr lang="lv-LV" sz="1800" dirty="0" smtClean="0">
                <a:solidFill>
                  <a:schemeClr val="tx1"/>
                </a:solidFill>
              </a:rPr>
              <a:t>)</a:t>
            </a:r>
          </a:p>
          <a:p>
            <a:pPr algn="l">
              <a:buFont typeface="Arial" pitchFamily="34" charset="0"/>
              <a:buChar char="•"/>
            </a:pPr>
            <a:r>
              <a:rPr lang="lv-LV" sz="1800" dirty="0" err="1" smtClean="0">
                <a:solidFill>
                  <a:schemeClr val="tx1"/>
                </a:solidFill>
              </a:rPr>
              <a:t>Dairy</a:t>
            </a:r>
            <a:r>
              <a:rPr lang="lv-LV" sz="1800" dirty="0" smtClean="0">
                <a:solidFill>
                  <a:schemeClr val="tx1"/>
                </a:solidFill>
              </a:rPr>
              <a:t> </a:t>
            </a:r>
            <a:r>
              <a:rPr lang="lv-LV" sz="1800" dirty="0" err="1" smtClean="0">
                <a:solidFill>
                  <a:schemeClr val="tx1"/>
                </a:solidFill>
              </a:rPr>
              <a:t>products</a:t>
            </a:r>
            <a:r>
              <a:rPr lang="lv-LV" sz="1800" dirty="0" smtClean="0">
                <a:solidFill>
                  <a:schemeClr val="tx1"/>
                </a:solidFill>
              </a:rPr>
              <a:t> (</a:t>
            </a:r>
            <a:r>
              <a:rPr lang="lv-LV" sz="1800" dirty="0" err="1" smtClean="0">
                <a:solidFill>
                  <a:schemeClr val="tx1"/>
                </a:solidFill>
              </a:rPr>
              <a:t>cream</a:t>
            </a:r>
            <a:r>
              <a:rPr lang="lv-LV" sz="1800" dirty="0" smtClean="0">
                <a:solidFill>
                  <a:schemeClr val="tx1"/>
                </a:solidFill>
              </a:rPr>
              <a:t>/</a:t>
            </a:r>
            <a:r>
              <a:rPr lang="lv-LV" sz="1800" dirty="0" err="1" smtClean="0">
                <a:solidFill>
                  <a:schemeClr val="tx1"/>
                </a:solidFill>
              </a:rPr>
              <a:t>milk</a:t>
            </a:r>
            <a:r>
              <a:rPr lang="lv-LV" sz="1800" dirty="0" smtClean="0">
                <a:solidFill>
                  <a:schemeClr val="tx1"/>
                </a:solidFill>
              </a:rPr>
              <a:t>)</a:t>
            </a:r>
          </a:p>
          <a:p>
            <a:pPr algn="l">
              <a:buFont typeface="Arial" pitchFamily="34" charset="0"/>
              <a:buChar char="•"/>
            </a:pPr>
            <a:r>
              <a:rPr lang="lv-LV" sz="1800" dirty="0" err="1" smtClean="0">
                <a:solidFill>
                  <a:schemeClr val="tx1"/>
                </a:solidFill>
              </a:rPr>
              <a:t>Fish</a:t>
            </a:r>
            <a:r>
              <a:rPr lang="lv-LV" sz="1800" dirty="0" smtClean="0">
                <a:solidFill>
                  <a:schemeClr val="tx1"/>
                </a:solidFill>
              </a:rPr>
              <a:t> (</a:t>
            </a:r>
            <a:r>
              <a:rPr lang="lv-LV" sz="1800" dirty="0" err="1" smtClean="0">
                <a:solidFill>
                  <a:schemeClr val="tx1"/>
                </a:solidFill>
              </a:rPr>
              <a:t>salmon</a:t>
            </a:r>
            <a:r>
              <a:rPr lang="lv-LV" sz="1800" dirty="0" smtClean="0">
                <a:solidFill>
                  <a:schemeClr val="tx1"/>
                </a:solidFill>
              </a:rPr>
              <a:t>/</a:t>
            </a:r>
            <a:r>
              <a:rPr lang="lv-LV" sz="1800" dirty="0" err="1" smtClean="0">
                <a:solidFill>
                  <a:schemeClr val="tx1"/>
                </a:solidFill>
              </a:rPr>
              <a:t>herring</a:t>
            </a:r>
            <a:r>
              <a:rPr lang="lv-LV" sz="1800" dirty="0" smtClean="0">
                <a:solidFill>
                  <a:schemeClr val="tx1"/>
                </a:solidFill>
              </a:rPr>
              <a:t>)</a:t>
            </a:r>
          </a:p>
          <a:p>
            <a:pPr algn="l">
              <a:buFont typeface="Arial" pitchFamily="34" charset="0"/>
              <a:buChar char="•"/>
            </a:pPr>
            <a:r>
              <a:rPr lang="lv-LV" sz="1800" dirty="0" err="1" smtClean="0">
                <a:solidFill>
                  <a:schemeClr val="tx1"/>
                </a:solidFill>
              </a:rPr>
              <a:t>Vegitables</a:t>
            </a:r>
            <a:r>
              <a:rPr lang="lv-LV" sz="1800" dirty="0" smtClean="0">
                <a:solidFill>
                  <a:schemeClr val="tx1"/>
                </a:solidFill>
              </a:rPr>
              <a:t> (</a:t>
            </a:r>
            <a:r>
              <a:rPr lang="lv-LV" sz="1800" dirty="0" err="1" smtClean="0">
                <a:solidFill>
                  <a:schemeClr val="tx1"/>
                </a:solidFill>
              </a:rPr>
              <a:t>tomato</a:t>
            </a:r>
            <a:r>
              <a:rPr lang="lv-LV" sz="1800" dirty="0" smtClean="0">
                <a:solidFill>
                  <a:schemeClr val="tx1"/>
                </a:solidFill>
              </a:rPr>
              <a:t>/</a:t>
            </a:r>
            <a:r>
              <a:rPr lang="lv-LV" sz="1800" dirty="0" err="1" smtClean="0">
                <a:solidFill>
                  <a:schemeClr val="tx1"/>
                </a:solidFill>
              </a:rPr>
              <a:t>potato</a:t>
            </a:r>
            <a:r>
              <a:rPr lang="lv-LV" sz="1800" dirty="0" smtClean="0">
                <a:solidFill>
                  <a:schemeClr val="tx1"/>
                </a:solidFill>
              </a:rPr>
              <a:t>/</a:t>
            </a:r>
            <a:r>
              <a:rPr lang="lv-LV" sz="1800" dirty="0" err="1" smtClean="0">
                <a:solidFill>
                  <a:schemeClr val="tx1"/>
                </a:solidFill>
              </a:rPr>
              <a:t>cucumber</a:t>
            </a:r>
            <a:r>
              <a:rPr lang="lv-LV" sz="1800" dirty="0" smtClean="0">
                <a:solidFill>
                  <a:schemeClr val="tx1"/>
                </a:solidFill>
              </a:rPr>
              <a:t>)</a:t>
            </a:r>
          </a:p>
          <a:p>
            <a:pPr algn="l">
              <a:buFont typeface="Arial" pitchFamily="34" charset="0"/>
              <a:buChar char="•"/>
            </a:pPr>
            <a:r>
              <a:rPr lang="lv-LV" sz="1800" dirty="0" err="1" smtClean="0">
                <a:solidFill>
                  <a:schemeClr val="tx1"/>
                </a:solidFill>
              </a:rPr>
              <a:t>Fruits</a:t>
            </a:r>
            <a:r>
              <a:rPr lang="lv-LV" sz="1800" dirty="0" smtClean="0">
                <a:solidFill>
                  <a:schemeClr val="tx1"/>
                </a:solidFill>
              </a:rPr>
              <a:t> (</a:t>
            </a:r>
            <a:r>
              <a:rPr lang="lv-LV" sz="1800" dirty="0" err="1" smtClean="0">
                <a:solidFill>
                  <a:schemeClr val="tx1"/>
                </a:solidFill>
              </a:rPr>
              <a:t>apples</a:t>
            </a:r>
            <a:r>
              <a:rPr lang="lv-LV" sz="1800" dirty="0" smtClean="0">
                <a:solidFill>
                  <a:schemeClr val="tx1"/>
                </a:solidFill>
              </a:rPr>
              <a:t>, </a:t>
            </a:r>
            <a:r>
              <a:rPr lang="lv-LV" sz="1800" dirty="0" err="1" smtClean="0">
                <a:solidFill>
                  <a:schemeClr val="tx1"/>
                </a:solidFill>
              </a:rPr>
              <a:t>pears</a:t>
            </a:r>
            <a:r>
              <a:rPr lang="lv-LV" sz="1800" dirty="0" smtClean="0">
                <a:solidFill>
                  <a:schemeClr val="tx1"/>
                </a:solidFill>
              </a:rPr>
              <a:t>)</a:t>
            </a:r>
          </a:p>
          <a:p>
            <a:pPr algn="l">
              <a:buFont typeface="Arial" pitchFamily="34" charset="0"/>
              <a:buChar char="•"/>
            </a:pP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097" name="Picture 1" descr="C:\Documents and Settings\Administrator\Desktop\downloads\Three_sisters_by_mistymoonl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"/>
            <a:ext cx="8572501" cy="3248025"/>
          </a:xfrm>
          <a:prstGeom prst="rect">
            <a:avLst/>
          </a:prstGeom>
          <a:noFill/>
        </p:spPr>
      </p:pic>
      <p:pic>
        <p:nvPicPr>
          <p:cNvPr id="5" name="Picture 2" descr="http://static.rp-online.de/layout/showbilder/2494-strand_lettl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3514482"/>
            <a:ext cx="3143250" cy="31911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28600"/>
            <a:ext cx="7772400" cy="860425"/>
          </a:xfrm>
        </p:spPr>
        <p:txBody>
          <a:bodyPr>
            <a:normAutofit fontScale="90000"/>
          </a:bodyPr>
          <a:lstStyle/>
          <a:p>
            <a:r>
              <a:rPr lang="lv-LV" dirty="0" err="1" smtClean="0"/>
              <a:t>Most</a:t>
            </a:r>
            <a:r>
              <a:rPr lang="lv-LV" dirty="0" smtClean="0"/>
              <a:t> </a:t>
            </a:r>
            <a:r>
              <a:rPr lang="lv-LV" dirty="0" err="1" smtClean="0"/>
              <a:t>favorite</a:t>
            </a:r>
            <a:r>
              <a:rPr lang="lv-LV" dirty="0" smtClean="0"/>
              <a:t> sports:</a:t>
            </a:r>
            <a:br>
              <a:rPr lang="lv-LV" dirty="0" smtClean="0"/>
            </a:br>
            <a:r>
              <a:rPr lang="lv-LV" dirty="0" err="1" smtClean="0"/>
              <a:t>hockey</a:t>
            </a:r>
            <a:r>
              <a:rPr lang="lv-LV" dirty="0" smtClean="0"/>
              <a:t>, </a:t>
            </a:r>
            <a:r>
              <a:rPr lang="lv-LV" dirty="0" err="1" smtClean="0"/>
              <a:t>basketball</a:t>
            </a:r>
            <a:r>
              <a:rPr lang="lv-LV" dirty="0" smtClean="0"/>
              <a:t>, </a:t>
            </a:r>
            <a:r>
              <a:rPr lang="lv-LV" dirty="0" err="1" smtClean="0"/>
              <a:t>football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://hokejs.lv/wp-content/uploads/2009/02/latvija-fa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4191000"/>
            <a:ext cx="3810000" cy="2537461"/>
          </a:xfrm>
          <a:prstGeom prst="rect">
            <a:avLst/>
          </a:prstGeom>
          <a:noFill/>
        </p:spPr>
      </p:pic>
      <p:pic>
        <p:nvPicPr>
          <p:cNvPr id="2052" name="Picture 4" descr="http://static.intelligent.lv/uploadEx/images/lv/futbols%20U21%20Latvij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1371600"/>
            <a:ext cx="4114799" cy="2744722"/>
          </a:xfrm>
          <a:prstGeom prst="rect">
            <a:avLst/>
          </a:prstGeom>
          <a:noFill/>
        </p:spPr>
      </p:pic>
      <p:pic>
        <p:nvPicPr>
          <p:cNvPr id="2054" name="Picture 6" descr="http://easyget.lv/img/articles/0807/824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4140200"/>
            <a:ext cx="3848100" cy="2565400"/>
          </a:xfrm>
          <a:prstGeom prst="rect">
            <a:avLst/>
          </a:prstGeom>
          <a:noFill/>
        </p:spPr>
      </p:pic>
      <p:pic>
        <p:nvPicPr>
          <p:cNvPr id="2056" name="Picture 8" descr="http://www.tribine.lv/upload/7452/images/_origin_Strombergs-gada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1295400"/>
            <a:ext cx="3655753" cy="2805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"/>
            <a:ext cx="7772400" cy="1470025"/>
          </a:xfrm>
        </p:spPr>
        <p:txBody>
          <a:bodyPr/>
          <a:lstStyle/>
          <a:p>
            <a:r>
              <a:rPr lang="lv-LV" dirty="0" err="1" smtClean="0"/>
              <a:t>Must-see</a:t>
            </a:r>
            <a:r>
              <a:rPr lang="lv-LV" dirty="0" smtClean="0"/>
              <a:t> </a:t>
            </a:r>
            <a:r>
              <a:rPr lang="lv-LV" dirty="0" err="1" smtClean="0"/>
              <a:t>places</a:t>
            </a:r>
            <a:r>
              <a:rPr lang="lv-LV" dirty="0" smtClean="0"/>
              <a:t> </a:t>
            </a:r>
            <a:r>
              <a:rPr lang="lv-LV" dirty="0" err="1" smtClean="0"/>
              <a:t>in</a:t>
            </a:r>
            <a:r>
              <a:rPr lang="lv-LV" dirty="0" smtClean="0"/>
              <a:t> LV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143000"/>
            <a:ext cx="6400800" cy="17526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lv-LV" dirty="0" err="1" smtClean="0">
                <a:solidFill>
                  <a:schemeClr val="tx1"/>
                </a:solidFill>
              </a:rPr>
              <a:t>Rundales</a:t>
            </a:r>
            <a:r>
              <a:rPr lang="lv-LV" dirty="0" smtClean="0">
                <a:solidFill>
                  <a:schemeClr val="tx1"/>
                </a:solidFill>
              </a:rPr>
              <a:t> </a:t>
            </a:r>
            <a:r>
              <a:rPr lang="lv-LV" dirty="0" err="1" smtClean="0">
                <a:solidFill>
                  <a:schemeClr val="tx1"/>
                </a:solidFill>
              </a:rPr>
              <a:t>castle</a:t>
            </a:r>
            <a:endParaRPr lang="lv-LV" dirty="0" smtClean="0">
              <a:solidFill>
                <a:schemeClr val="tx1"/>
              </a:solidFill>
            </a:endParaRPr>
          </a:p>
          <a:p>
            <a:pPr algn="l"/>
            <a:r>
              <a:rPr lang="lv-LV" dirty="0" smtClean="0">
                <a:solidFill>
                  <a:schemeClr val="tx1"/>
                </a:solidFill>
              </a:rPr>
              <a:t>Turaida </a:t>
            </a:r>
            <a:r>
              <a:rPr lang="lv-LV" dirty="0" err="1" smtClean="0">
                <a:solidFill>
                  <a:schemeClr val="tx1"/>
                </a:solidFill>
              </a:rPr>
              <a:t>castle</a:t>
            </a:r>
            <a:endParaRPr lang="lv-LV" dirty="0" smtClean="0">
              <a:solidFill>
                <a:schemeClr val="tx1"/>
              </a:solidFill>
            </a:endParaRPr>
          </a:p>
          <a:p>
            <a:pPr algn="l"/>
            <a:r>
              <a:rPr lang="en-US" dirty="0" err="1" smtClean="0">
                <a:solidFill>
                  <a:schemeClr val="tx1"/>
                </a:solidFill>
              </a:rPr>
              <a:t>Gūtmaņa</a:t>
            </a:r>
            <a:r>
              <a:rPr lang="en-US" dirty="0" smtClean="0">
                <a:solidFill>
                  <a:schemeClr val="tx1"/>
                </a:solidFill>
              </a:rPr>
              <a:t> sand caves near </a:t>
            </a:r>
            <a:r>
              <a:rPr lang="en-US" dirty="0" err="1" smtClean="0">
                <a:solidFill>
                  <a:schemeClr val="tx1"/>
                </a:solidFill>
              </a:rPr>
              <a:t>Sigulda</a:t>
            </a:r>
            <a:endParaRPr lang="lv-LV" dirty="0" smtClean="0">
              <a:solidFill>
                <a:schemeClr val="tx1"/>
              </a:solidFill>
            </a:endParaRPr>
          </a:p>
          <a:p>
            <a:pPr algn="l"/>
            <a:r>
              <a:rPr lang="lv-LV" dirty="0" err="1" smtClean="0">
                <a:solidFill>
                  <a:schemeClr val="tx1"/>
                </a:solidFill>
              </a:rPr>
              <a:t>Song-dance</a:t>
            </a:r>
            <a:r>
              <a:rPr lang="lv-LV" dirty="0" smtClean="0">
                <a:solidFill>
                  <a:schemeClr val="tx1"/>
                </a:solidFill>
              </a:rPr>
              <a:t> </a:t>
            </a:r>
            <a:r>
              <a:rPr lang="lv-LV" dirty="0" err="1" smtClean="0">
                <a:solidFill>
                  <a:schemeClr val="tx1"/>
                </a:solidFill>
              </a:rPr>
              <a:t>festival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147" name="Picture 3" descr="http://www.li.lv/components/com_datsogallery/sub_wm.php?src=/var/www/html/components/com_datsogallery/img_pictures/z0_20091102_12203000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2819400"/>
            <a:ext cx="2514600" cy="1488644"/>
          </a:xfrm>
          <a:prstGeom prst="rect">
            <a:avLst/>
          </a:prstGeom>
          <a:noFill/>
        </p:spPr>
      </p:pic>
      <p:pic>
        <p:nvPicPr>
          <p:cNvPr id="6149" name="Picture 5" descr="http://www.li.lv/components/com_datsogallery/sub_wm.php?src=/var/www/html/components/com_datsogallery/img_pictures/imantsurtans8_20081203_19112468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1828800"/>
            <a:ext cx="3775675" cy="2514600"/>
          </a:xfrm>
          <a:prstGeom prst="rect">
            <a:avLst/>
          </a:prstGeom>
          <a:noFill/>
        </p:spPr>
      </p:pic>
      <p:pic>
        <p:nvPicPr>
          <p:cNvPr id="6151" name="Picture 7" descr="http://www.li.lv/components/com_datsogallery/sub_wm.php?src=/var/www/html/components/com_datsogallery/img_pictures/imantsurtans0_20081203_17913234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29699" y="4419601"/>
            <a:ext cx="3932901" cy="2438400"/>
          </a:xfrm>
          <a:prstGeom prst="rect">
            <a:avLst/>
          </a:prstGeom>
          <a:noFill/>
        </p:spPr>
      </p:pic>
      <p:pic>
        <p:nvPicPr>
          <p:cNvPr id="8" name="Picture 4" descr="http://www.li.lv/components/com_datsogallery/sub_wm.php?src=/var/www/html/components/com_datsogallery/img_pictures/med_Uldis_Vilks_UV1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418380"/>
            <a:ext cx="3314700" cy="24396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914400"/>
          </a:xfrm>
        </p:spPr>
        <p:txBody>
          <a:bodyPr/>
          <a:lstStyle/>
          <a:p>
            <a:pPr algn="ctr"/>
            <a:r>
              <a:rPr lang="en-US" dirty="0" smtClean="0"/>
              <a:t>Latvian Cuisine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229600" cy="5334000"/>
          </a:xfrm>
        </p:spPr>
        <p:txBody>
          <a:bodyPr>
            <a:normAutofit/>
          </a:bodyPr>
          <a:lstStyle/>
          <a:p>
            <a:r>
              <a:rPr lang="en-US" u="sng" dirty="0" smtClean="0"/>
              <a:t>Pork in Aspic</a:t>
            </a:r>
            <a:endParaRPr lang="lv-LV" u="sng" dirty="0" smtClean="0"/>
          </a:p>
          <a:p>
            <a:endParaRPr lang="lv-LV" u="sng" dirty="0" smtClean="0"/>
          </a:p>
          <a:p>
            <a:endParaRPr lang="lv-LV" u="sng" dirty="0" smtClean="0"/>
          </a:p>
          <a:p>
            <a:endParaRPr lang="lv-LV" u="sng" dirty="0" smtClean="0"/>
          </a:p>
          <a:p>
            <a:endParaRPr lang="lv-LV" u="sng" dirty="0" smtClean="0"/>
          </a:p>
          <a:p>
            <a:pPr algn="r"/>
            <a:r>
              <a:rPr lang="en-US" u="sng" dirty="0" smtClean="0"/>
              <a:t>"</a:t>
            </a:r>
            <a:r>
              <a:rPr lang="en-US" u="sng" dirty="0" smtClean="0"/>
              <a:t>Herring in a Jacket" </a:t>
            </a:r>
            <a:r>
              <a:rPr lang="en-US" u="sng" dirty="0" smtClean="0"/>
              <a:t>(</a:t>
            </a:r>
            <a:r>
              <a:rPr lang="en-US" u="sng" dirty="0" smtClean="0"/>
              <a:t>Herring with vegetables</a:t>
            </a:r>
            <a:r>
              <a:rPr lang="en-US" u="sng" dirty="0" smtClean="0"/>
              <a:t>)</a:t>
            </a:r>
            <a:endParaRPr lang="lv-LV" u="sng" dirty="0" smtClean="0"/>
          </a:p>
          <a:p>
            <a:r>
              <a:rPr lang="lv-LV" u="sng" dirty="0" smtClean="0"/>
              <a:t>Jāņi </a:t>
            </a:r>
            <a:r>
              <a:rPr lang="lv-LV" u="sng" dirty="0" smtClean="0"/>
              <a:t>(</a:t>
            </a:r>
            <a:r>
              <a:rPr lang="lv-LV" u="sng" dirty="0" err="1" smtClean="0"/>
              <a:t>summer</a:t>
            </a:r>
            <a:r>
              <a:rPr lang="lv-LV" u="sng" dirty="0" smtClean="0"/>
              <a:t> </a:t>
            </a:r>
            <a:r>
              <a:rPr lang="lv-LV" u="sng" dirty="0" err="1" smtClean="0"/>
              <a:t>solstice</a:t>
            </a:r>
            <a:r>
              <a:rPr lang="lv-LV" u="sng" dirty="0" smtClean="0"/>
              <a:t>) </a:t>
            </a:r>
            <a:r>
              <a:rPr lang="lv-LV" u="sng" dirty="0" err="1" smtClean="0"/>
              <a:t>Cheese</a:t>
            </a:r>
            <a:endParaRPr lang="lv-LV" u="sng" dirty="0" smtClean="0"/>
          </a:p>
          <a:p>
            <a:pPr algn="r"/>
            <a:r>
              <a:rPr lang="en-US" u="sng" dirty="0" smtClean="0"/>
              <a:t>Sorrel Soup</a:t>
            </a:r>
            <a:endParaRPr lang="lv-LV" u="sng" dirty="0" smtClean="0"/>
          </a:p>
          <a:p>
            <a:endParaRPr lang="ru-RU" dirty="0"/>
          </a:p>
        </p:txBody>
      </p:sp>
      <p:pic>
        <p:nvPicPr>
          <p:cNvPr id="1028" name="Picture 4" descr="C:\Documents and Settings\Vika\Desktop\et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71600"/>
            <a:ext cx="2057400" cy="1999793"/>
          </a:xfrm>
          <a:prstGeom prst="rect">
            <a:avLst/>
          </a:prstGeom>
          <a:noFill/>
        </p:spPr>
      </p:pic>
      <p:pic>
        <p:nvPicPr>
          <p:cNvPr id="1029" name="Picture 5" descr="C:\Documents and Settings\Vika\Desktop\sil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990600"/>
            <a:ext cx="1952625" cy="2381250"/>
          </a:xfrm>
          <a:prstGeom prst="rect">
            <a:avLst/>
          </a:prstGeom>
          <a:noFill/>
        </p:spPr>
      </p:pic>
      <p:pic>
        <p:nvPicPr>
          <p:cNvPr id="1030" name="Picture 6" descr="C:\Documents and Settings\Vika\Desktop\jsier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4267200"/>
            <a:ext cx="2162175" cy="2381250"/>
          </a:xfrm>
          <a:prstGeom prst="rect">
            <a:avLst/>
          </a:prstGeom>
          <a:noFill/>
        </p:spPr>
      </p:pic>
      <p:pic>
        <p:nvPicPr>
          <p:cNvPr id="1031" name="Picture 7" descr="C:\Documents and Settings\Vika\Desktop\skabn2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0400" y="4800600"/>
            <a:ext cx="1905000" cy="19203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Vika\Desktop\debman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00400" y="2819400"/>
            <a:ext cx="2167128" cy="2355574"/>
          </a:xfrm>
          <a:prstGeom prst="rect">
            <a:avLst/>
          </a:prstGeom>
          <a:noFill/>
        </p:spPr>
      </p:pic>
      <p:pic>
        <p:nvPicPr>
          <p:cNvPr id="5" name="Picture 3" descr="C:\Documents and Settings\Vika\Desktop\M-rpmkarto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4419600"/>
            <a:ext cx="2381250" cy="2286000"/>
          </a:xfrm>
          <a:prstGeom prst="rect">
            <a:avLst/>
          </a:prstGeom>
          <a:noFill/>
        </p:spPr>
      </p:pic>
      <p:pic>
        <p:nvPicPr>
          <p:cNvPr id="6" name="Picture 9" descr="C:\Documents and Settings\Vika\Desktop\M-rib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1200" y="914400"/>
            <a:ext cx="2824678" cy="2610002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152400" y="228601"/>
            <a:ext cx="5715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u="sng" dirty="0" smtClean="0"/>
              <a:t>Grey Peas with </a:t>
            </a:r>
            <a:r>
              <a:rPr lang="en-US" sz="2800" u="sng" dirty="0" smtClean="0"/>
              <a:t>Bacon</a:t>
            </a:r>
            <a:endParaRPr lang="lv-LV" sz="2800" u="sng" dirty="0" smtClean="0"/>
          </a:p>
          <a:p>
            <a:pPr>
              <a:buFont typeface="Arial" pitchFamily="34" charset="0"/>
              <a:buChar char="•"/>
            </a:pPr>
            <a:endParaRPr lang="lv-LV" sz="2800" u="sng" dirty="0" smtClean="0"/>
          </a:p>
          <a:p>
            <a:pPr>
              <a:buFont typeface="Arial" pitchFamily="34" charset="0"/>
              <a:buChar char="•"/>
            </a:pPr>
            <a:endParaRPr lang="lv-LV" sz="2800" u="sng" dirty="0" smtClean="0"/>
          </a:p>
          <a:p>
            <a:pPr>
              <a:buFont typeface="Arial" pitchFamily="34" charset="0"/>
              <a:buChar char="•"/>
            </a:pPr>
            <a:endParaRPr lang="lv-LV" sz="2800" u="sng" dirty="0" smtClean="0"/>
          </a:p>
          <a:p>
            <a:pPr>
              <a:buFont typeface="Arial" pitchFamily="34" charset="0"/>
              <a:buChar char="•"/>
            </a:pPr>
            <a:endParaRPr lang="lv-LV" sz="2800" u="sng" dirty="0" smtClean="0"/>
          </a:p>
          <a:p>
            <a:pPr algn="r">
              <a:buFont typeface="Arial" pitchFamily="34" charset="0"/>
              <a:buChar char="•"/>
            </a:pPr>
            <a:r>
              <a:rPr lang="en-US" sz="2800" u="sng" dirty="0" smtClean="0"/>
              <a:t>Baked </a:t>
            </a:r>
            <a:r>
              <a:rPr lang="en-US" sz="2800" u="sng" dirty="0" smtClean="0"/>
              <a:t>Pork Ribs</a:t>
            </a:r>
            <a:r>
              <a:rPr lang="en-US" sz="2800" dirty="0" smtClean="0"/>
              <a:t> </a:t>
            </a:r>
            <a:endParaRPr lang="lv-LV" sz="2800" dirty="0" smtClean="0"/>
          </a:p>
          <a:p>
            <a:pPr>
              <a:buFont typeface="Arial" pitchFamily="34" charset="0"/>
              <a:buChar char="•"/>
            </a:pPr>
            <a:endParaRPr lang="lv-LV" sz="2800" u="sng" dirty="0" smtClean="0"/>
          </a:p>
          <a:p>
            <a:pPr>
              <a:buFont typeface="Arial" pitchFamily="34" charset="0"/>
              <a:buChar char="•"/>
            </a:pPr>
            <a:endParaRPr lang="lv-LV" sz="2800" u="sng" dirty="0" smtClean="0"/>
          </a:p>
          <a:p>
            <a:pPr>
              <a:buFont typeface="Arial" pitchFamily="34" charset="0"/>
              <a:buChar char="•"/>
            </a:pPr>
            <a:endParaRPr lang="lv-LV" sz="2800" u="sng" dirty="0" smtClean="0"/>
          </a:p>
          <a:p>
            <a:pPr>
              <a:buFont typeface="Arial" pitchFamily="34" charset="0"/>
              <a:buChar char="•"/>
            </a:pPr>
            <a:r>
              <a:rPr lang="en-US" sz="2800" u="sng" dirty="0" err="1" smtClean="0"/>
              <a:t>Debessmanna</a:t>
            </a:r>
            <a:r>
              <a:rPr lang="en-US" sz="2800" dirty="0" smtClean="0"/>
              <a:t> </a:t>
            </a:r>
            <a:r>
              <a:rPr lang="en-US" sz="2800" dirty="0" smtClean="0"/>
              <a:t>(Whipped cranberry dessert with milk)</a:t>
            </a:r>
          </a:p>
          <a:p>
            <a:pPr>
              <a:buFont typeface="Arial" pitchFamily="34" charset="0"/>
              <a:buChar char="•"/>
            </a:pPr>
            <a:endParaRPr lang="lv-LV" sz="2800" u="sng" dirty="0" smtClean="0"/>
          </a:p>
          <a:p>
            <a:pPr>
              <a:buFont typeface="Arial" pitchFamily="34" charset="0"/>
              <a:buChar char="•"/>
            </a:pPr>
            <a:endParaRPr lang="lv-LV" sz="2800" u="sng" dirty="0" smtClean="0"/>
          </a:p>
          <a:p>
            <a:pPr algn="r">
              <a:buFont typeface="Arial" pitchFamily="34" charset="0"/>
              <a:buChar char="•"/>
            </a:pPr>
            <a:r>
              <a:rPr lang="en-US" sz="2800" u="sng" dirty="0" smtClean="0"/>
              <a:t>Layered </a:t>
            </a:r>
            <a:r>
              <a:rPr lang="en-US" sz="2800" u="sng" dirty="0" smtClean="0"/>
              <a:t>Rye Bread Dessert</a:t>
            </a:r>
            <a:endParaRPr lang="en-US" sz="2800" dirty="0" smtClean="0"/>
          </a:p>
        </p:txBody>
      </p:sp>
      <p:pic>
        <p:nvPicPr>
          <p:cNvPr id="8" name="Picture 8" descr="C:\Documents and Settings\Vika\Desktop\M-zr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" y="838200"/>
            <a:ext cx="1828800" cy="22411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470025"/>
          </a:xfrm>
        </p:spPr>
        <p:txBody>
          <a:bodyPr>
            <a:noAutofit/>
          </a:bodyPr>
          <a:lstStyle/>
          <a:p>
            <a:r>
              <a:rPr lang="lv-LV" sz="9600" dirty="0" smtClean="0">
                <a:solidFill>
                  <a:schemeClr val="bg1"/>
                </a:solidFill>
              </a:rPr>
              <a:t>RIGA</a:t>
            </a:r>
            <a:endParaRPr lang="ru-RU" sz="96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4057233"/>
            <a:ext cx="8763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</a:rPr>
              <a:t>•    Old City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4400" dirty="0" smtClean="0">
                <a:solidFill>
                  <a:schemeClr val="bg1"/>
                </a:solidFill>
              </a:rPr>
              <a:t>•    Art Nouveau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4400" dirty="0" smtClean="0">
                <a:solidFill>
                  <a:schemeClr val="bg1"/>
                </a:solidFill>
              </a:rPr>
              <a:t>•    </a:t>
            </a:r>
            <a:r>
              <a:rPr lang="en-US" sz="4400" dirty="0" err="1" smtClean="0">
                <a:solidFill>
                  <a:schemeClr val="bg1"/>
                </a:solidFill>
              </a:rPr>
              <a:t>Pardaugava</a:t>
            </a:r>
            <a:r>
              <a:rPr lang="en-US" sz="4400" dirty="0" smtClean="0">
                <a:solidFill>
                  <a:schemeClr val="bg1"/>
                </a:solidFill>
              </a:rPr>
              <a:t> (Left Bank of the </a:t>
            </a:r>
            <a:r>
              <a:rPr lang="en-US" sz="4400" dirty="0" err="1" smtClean="0">
                <a:solidFill>
                  <a:schemeClr val="bg1"/>
                </a:solidFill>
              </a:rPr>
              <a:t>Daugava</a:t>
            </a:r>
            <a:r>
              <a:rPr lang="en-US" sz="4400" dirty="0" smtClean="0">
                <a:solidFill>
                  <a:schemeClr val="bg1"/>
                </a:solidFill>
              </a:rPr>
              <a:t> River</a:t>
            </a:r>
            <a:r>
              <a:rPr lang="lv-LV" sz="4400" dirty="0" smtClean="0">
                <a:solidFill>
                  <a:schemeClr val="bg1"/>
                </a:solidFill>
              </a:rPr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http://www.li.lv/components/com_datsogallery/sub_wm.php?src=/var/www/html/components/com_datsogallery/img_pictures/med_AK09_OLD_Riga_Aleksandrs_Kendenkov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97170" cy="3124200"/>
          </a:xfrm>
          <a:prstGeom prst="rect">
            <a:avLst/>
          </a:prstGeom>
          <a:noFill/>
        </p:spPr>
      </p:pic>
      <p:pic>
        <p:nvPicPr>
          <p:cNvPr id="3077" name="Picture 5" descr="http://www.li.lv/components/com_datsogallery/sub_wm.php?src=/var/www/html/components/com_datsogallery/img_pictures/med_Leons_Balodis_LB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24200"/>
            <a:ext cx="4535713" cy="3048000"/>
          </a:xfrm>
          <a:prstGeom prst="rect">
            <a:avLst/>
          </a:prstGeom>
          <a:noFill/>
        </p:spPr>
      </p:pic>
      <p:pic>
        <p:nvPicPr>
          <p:cNvPr id="3079" name="Picture 7" descr="http://www.li.lv/components/com_datsogallery/sub_wm.php?src=/var/www/html/components/com_datsogallery/img_pictures/med_Gatis_Indrevics_GI0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799" y="0"/>
            <a:ext cx="4705119" cy="3124200"/>
          </a:xfrm>
          <a:prstGeom prst="rect">
            <a:avLst/>
          </a:prstGeom>
          <a:noFill/>
        </p:spPr>
      </p:pic>
      <p:pic>
        <p:nvPicPr>
          <p:cNvPr id="3081" name="Picture 9" descr="http://www.li.lv/components/com_datsogallery/sub_wm.php?src=/var/www/html/components/com_datsogallery/img_pictures/juriskalnins8_20081205_199630419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53640" y="3124200"/>
            <a:ext cx="4590360" cy="304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http://www.li.lv/components/com_datsogallery/sub_wm.php?src=/var/www/html/components/com_datsogallery/img_pictures/imantsurtans6_20081203_12969410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4800"/>
            <a:ext cx="4347746" cy="2895600"/>
          </a:xfrm>
          <a:prstGeom prst="rect">
            <a:avLst/>
          </a:prstGeom>
          <a:noFill/>
        </p:spPr>
      </p:pic>
      <p:pic>
        <p:nvPicPr>
          <p:cNvPr id="5125" name="Picture 5" descr="http://www.li.lv/components/com_datsogallery/sub_wm.php?src=/var/www/html/components/com_datsogallery/img_pictures/aleksandrskendenkovs3_20081205_16378555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9660" y="3352800"/>
            <a:ext cx="5231640" cy="3505200"/>
          </a:xfrm>
          <a:prstGeom prst="rect">
            <a:avLst/>
          </a:prstGeom>
          <a:noFill/>
        </p:spPr>
      </p:pic>
      <p:pic>
        <p:nvPicPr>
          <p:cNvPr id="5127" name="Picture 7" descr="http://www.li.lv/components/com_datsogallery/sub_wm.php?src=/var/www/html/components/com_datsogallery/img_pictures/aleksandrskendenkovs0_20081205_18797701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29400" y="3352800"/>
            <a:ext cx="2334463" cy="3505200"/>
          </a:xfrm>
          <a:prstGeom prst="rect">
            <a:avLst/>
          </a:prstGeom>
          <a:noFill/>
        </p:spPr>
      </p:pic>
      <p:pic>
        <p:nvPicPr>
          <p:cNvPr id="5129" name="Picture 9" descr="http://www.li.lv/components/com_datsogallery/sub_wm.php?src=/var/www/html/components/com_datsogallery/img_pictures/med_Leons_Balodis_LB0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95800" y="152401"/>
            <a:ext cx="4648200" cy="31421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295399"/>
          </a:xfrm>
        </p:spPr>
        <p:txBody>
          <a:bodyPr/>
          <a:lstStyle/>
          <a:p>
            <a:r>
              <a:rPr lang="lv-LV" dirty="0" err="1" smtClean="0"/>
              <a:t>Tak</a:t>
            </a:r>
            <a:r>
              <a:rPr lang="lv-LV" dirty="0" smtClean="0"/>
              <a:t> </a:t>
            </a:r>
            <a:r>
              <a:rPr lang="lv-LV" dirty="0" err="1" smtClean="0"/>
              <a:t>for</a:t>
            </a:r>
            <a:r>
              <a:rPr lang="lv-LV" dirty="0" smtClean="0"/>
              <a:t> </a:t>
            </a:r>
            <a:r>
              <a:rPr lang="lv-LV" dirty="0" err="1" smtClean="0"/>
              <a:t>deres</a:t>
            </a:r>
            <a:r>
              <a:rPr lang="lv-LV" dirty="0" smtClean="0"/>
              <a:t> </a:t>
            </a:r>
            <a:r>
              <a:rPr lang="lv-LV" dirty="0" err="1" smtClean="0"/>
              <a:t>opmærksomhed</a:t>
            </a:r>
            <a:r>
              <a:rPr lang="lv-LV" dirty="0" smtClean="0"/>
              <a:t> 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ww.li.lv/components/com_datsogallery/sub_wm.php?src=/var/www/html/components/com_datsogallery/img_pictures/imantsurtans3_20081203_17737997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047215"/>
            <a:ext cx="8724900" cy="58107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164</Words>
  <Application>Microsoft Office PowerPoint</Application>
  <PresentationFormat>On-screen Show (4:3)</PresentationFormat>
  <Paragraphs>55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Office Theme</vt:lpstr>
      <vt:lpstr>Oriel</vt:lpstr>
      <vt:lpstr>Apex</vt:lpstr>
      <vt:lpstr>Flow</vt:lpstr>
      <vt:lpstr>LATVIA</vt:lpstr>
      <vt:lpstr>Slide 2</vt:lpstr>
      <vt:lpstr>Slide 3</vt:lpstr>
      <vt:lpstr>Slide 4</vt:lpstr>
      <vt:lpstr>Most favorite sports: hockey, basketball, football</vt:lpstr>
      <vt:lpstr>Must-see places in LV</vt:lpstr>
      <vt:lpstr>Latvian Cuisine </vt:lpstr>
      <vt:lpstr>Slide 8</vt:lpstr>
      <vt:lpstr>RIGA</vt:lpstr>
      <vt:lpstr>Slide 10</vt:lpstr>
      <vt:lpstr>Slide 11</vt:lpstr>
      <vt:lpstr>Tak for deres opmærksomhed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LATVIA</dc:title>
  <dc:creator/>
  <cp:lastModifiedBy>Home</cp:lastModifiedBy>
  <cp:revision>11</cp:revision>
  <dcterms:created xsi:type="dcterms:W3CDTF">2006-08-16T00:00:00Z</dcterms:created>
  <dcterms:modified xsi:type="dcterms:W3CDTF">2011-02-21T19:34:15Z</dcterms:modified>
</cp:coreProperties>
</file>